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6" r:id="rId4"/>
    <p:sldId id="259" r:id="rId5"/>
    <p:sldId id="267" r:id="rId6"/>
    <p:sldId id="262" r:id="rId7"/>
    <p:sldId id="263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847"/>
    <a:srgbClr val="0B2039"/>
    <a:srgbClr val="760603"/>
    <a:srgbClr val="66040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4660"/>
  </p:normalViewPr>
  <p:slideViewPr>
    <p:cSldViewPr snapToGrid="0">
      <p:cViewPr>
        <p:scale>
          <a:sx n="93" d="100"/>
          <a:sy n="93" d="100"/>
        </p:scale>
        <p:origin x="-768" y="-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95656C-4BF7-4E15-B76C-C3836EC89323}" type="doc">
      <dgm:prSet loTypeId="urn:microsoft.com/office/officeart/2008/layout/AlternatingHexagons" loCatId="list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61E681-C405-4A79-994A-0D4EEAED5FAC}">
      <dgm:prSet phldrT="[Text]" custT="1"/>
      <dgm:spPr/>
      <dgm:t>
        <a:bodyPr/>
        <a:lstStyle/>
        <a:p>
          <a:pPr algn="ctr">
            <a:lnSpc>
              <a:spcPct val="90000"/>
            </a:lnSpc>
          </a:pPr>
          <a:endParaRPr lang="en-US" sz="1400" dirty="0" smtClean="0"/>
        </a:p>
        <a:p>
          <a:pPr algn="ctr">
            <a:lnSpc>
              <a:spcPct val="150000"/>
            </a:lnSpc>
          </a:pPr>
          <a:r>
            <a:rPr lang="fr-CH" sz="1400" b="1" i="1" u="sng" noProof="0" dirty="0" smtClean="0"/>
            <a:t>COMPOSITION</a:t>
          </a:r>
          <a:endParaRPr lang="en-US" sz="1400" b="1" i="1" u="sng" noProof="0" dirty="0" smtClean="0"/>
        </a:p>
        <a:p>
          <a:pPr algn="l">
            <a:lnSpc>
              <a:spcPct val="90000"/>
            </a:lnSpc>
          </a:pPr>
          <a:r>
            <a:rPr lang="en-US" sz="1400" b="1" noProof="0" dirty="0" smtClean="0">
              <a:sym typeface="Wingdings" panose="05000000000000000000" pitchFamily="2" charset="2"/>
            </a:rPr>
            <a:t></a:t>
          </a:r>
          <a:r>
            <a:rPr lang="en-US" sz="1400" noProof="0" dirty="0" smtClean="0">
              <a:sym typeface="Wingdings" panose="05000000000000000000" pitchFamily="2" charset="2"/>
            </a:rPr>
            <a:t> Mars atmosphere is </a:t>
          </a:r>
          <a:r>
            <a:rPr lang="en-US" sz="1400" b="1" noProof="0" dirty="0" smtClean="0">
              <a:sym typeface="Wingdings" panose="05000000000000000000" pitchFamily="2" charset="2"/>
            </a:rPr>
            <a:t>extremely thin</a:t>
          </a:r>
        </a:p>
        <a:p>
          <a:pPr algn="l">
            <a:lnSpc>
              <a:spcPct val="90000"/>
            </a:lnSpc>
          </a:pPr>
          <a:endParaRPr lang="en-US" sz="1400" b="1" noProof="0" dirty="0" smtClean="0">
            <a:sym typeface="Wingdings" panose="05000000000000000000" pitchFamily="2" charset="2"/>
          </a:endParaRPr>
        </a:p>
        <a:p>
          <a:pPr algn="l">
            <a:lnSpc>
              <a:spcPct val="90000"/>
            </a:lnSpc>
          </a:pPr>
          <a:r>
            <a:rPr lang="en-US" sz="1400" b="1" noProof="0" dirty="0" smtClean="0">
              <a:sym typeface="Wingdings" panose="05000000000000000000" pitchFamily="2" charset="2"/>
            </a:rPr>
            <a:t></a:t>
          </a:r>
          <a:r>
            <a:rPr lang="en-US" sz="1400" noProof="0" dirty="0" smtClean="0">
              <a:sym typeface="Wingdings" panose="05000000000000000000" pitchFamily="2" charset="2"/>
            </a:rPr>
            <a:t> No presence of </a:t>
          </a:r>
          <a:r>
            <a:rPr lang="en-US" sz="1400" b="1" noProof="0" dirty="0" smtClean="0">
              <a:sym typeface="Wingdings" panose="05000000000000000000" pitchFamily="2" charset="2"/>
            </a:rPr>
            <a:t>water</a:t>
          </a:r>
          <a:r>
            <a:rPr lang="en-US" sz="1400" noProof="0" dirty="0" smtClean="0">
              <a:sym typeface="Wingdings" panose="05000000000000000000" pitchFamily="2" charset="2"/>
            </a:rPr>
            <a:t> on the surface</a:t>
          </a:r>
          <a:endParaRPr lang="en-US" sz="1400" b="1" u="none" noProof="0" dirty="0" smtClean="0">
            <a:latin typeface="+mn-lt"/>
          </a:endParaRPr>
        </a:p>
      </dgm:t>
    </dgm:pt>
    <dgm:pt modelId="{6328F2F8-2165-4999-8857-8AC536E64949}" type="parTrans" cxnId="{4ABCA4C2-910D-4581-835B-1C6D1D1F429F}">
      <dgm:prSet/>
      <dgm:spPr/>
      <dgm:t>
        <a:bodyPr/>
        <a:lstStyle/>
        <a:p>
          <a:endParaRPr lang="en-US"/>
        </a:p>
      </dgm:t>
    </dgm:pt>
    <dgm:pt modelId="{A6CEDE42-8B56-4617-A276-9285450A00B8}" type="sibTrans" cxnId="{4ABCA4C2-910D-4581-835B-1C6D1D1F429F}">
      <dgm:prSet custT="1"/>
      <dgm:spPr/>
      <dgm:t>
        <a:bodyPr/>
        <a:lstStyle/>
        <a:p>
          <a:pPr algn="ctr"/>
          <a:r>
            <a:rPr lang="fr-CH" sz="1400" b="1" i="1" u="sng" noProof="0" dirty="0" smtClean="0">
              <a:latin typeface="+mj-lt"/>
            </a:rPr>
            <a:t>PRESSURE</a:t>
          </a:r>
          <a:endParaRPr lang="en-US" sz="1400" b="1" i="1" u="sng" noProof="0" dirty="0" smtClean="0">
            <a:latin typeface="+mj-lt"/>
          </a:endParaRPr>
        </a:p>
        <a:p>
          <a:pPr algn="l"/>
          <a:r>
            <a:rPr lang="en-US" sz="1400" b="1" i="0" noProof="0" dirty="0" smtClean="0">
              <a:latin typeface="+mn-lt"/>
              <a:sym typeface="Wingdings" panose="05000000000000000000" pitchFamily="2" charset="2"/>
            </a:rPr>
            <a:t></a:t>
          </a:r>
          <a:r>
            <a:rPr lang="en-US" sz="1400" b="0" i="0" noProof="0" dirty="0" smtClean="0">
              <a:latin typeface="+mn-lt"/>
              <a:sym typeface="Wingdings" panose="05000000000000000000" pitchFamily="2" charset="2"/>
            </a:rPr>
            <a:t> </a:t>
          </a:r>
          <a:r>
            <a:rPr lang="en-US" sz="1400" b="0" i="0" noProof="0" dirty="0" smtClean="0">
              <a:latin typeface="+mn-lt"/>
            </a:rPr>
            <a:t>Pressure on Mars ranges from 1 to 14 </a:t>
          </a:r>
          <a:r>
            <a:rPr lang="en-US" sz="1400" b="1" i="0" noProof="0" dirty="0" smtClean="0">
              <a:latin typeface="+mn-lt"/>
            </a:rPr>
            <a:t>mbar</a:t>
          </a:r>
        </a:p>
        <a:p>
          <a:pPr algn="l"/>
          <a:endParaRPr lang="en-US" sz="1400" b="0" i="0" noProof="0" dirty="0" smtClean="0">
            <a:latin typeface="+mn-lt"/>
          </a:endParaRPr>
        </a:p>
        <a:p>
          <a:pPr algn="l"/>
          <a:r>
            <a:rPr lang="en-US" sz="1400" b="0" i="0" noProof="0" dirty="0" smtClean="0">
              <a:latin typeface="+mn-lt"/>
              <a:sym typeface="Wingdings" panose="05000000000000000000" pitchFamily="2" charset="2"/>
            </a:rPr>
            <a:t></a:t>
          </a:r>
          <a:r>
            <a:rPr lang="en-US" sz="1400" b="0" i="0" noProof="0" dirty="0" smtClean="0">
              <a:latin typeface="+mn-lt"/>
            </a:rPr>
            <a:t> </a:t>
          </a:r>
          <a:r>
            <a:rPr lang="en-US" sz="1400" b="1" i="0" u="none" noProof="0" dirty="0" smtClean="0">
              <a:latin typeface="+mn-lt"/>
            </a:rPr>
            <a:t>1000 times less </a:t>
          </a:r>
          <a:r>
            <a:rPr lang="en-US" sz="1400" b="0" i="0" u="none" noProof="0" dirty="0" smtClean="0">
              <a:latin typeface="+mn-lt"/>
            </a:rPr>
            <a:t>than Earth’s pressure</a:t>
          </a:r>
        </a:p>
        <a:p>
          <a:pPr algn="ctr"/>
          <a:r>
            <a:rPr lang="en-US" sz="1400" b="1" i="0" u="none" noProof="0" dirty="0" smtClean="0">
              <a:solidFill>
                <a:schemeClr val="accent2"/>
              </a:solidFill>
              <a:latin typeface="+mn-lt"/>
              <a:sym typeface="Wingdings" panose="05000000000000000000" pitchFamily="2" charset="2"/>
            </a:rPr>
            <a:t> Cell replication on surface is inhibited!</a:t>
          </a:r>
          <a:endParaRPr lang="en-US" sz="1400" b="1" i="0" u="none" noProof="0" dirty="0" smtClean="0">
            <a:solidFill>
              <a:schemeClr val="accent2"/>
            </a:solidFill>
            <a:latin typeface="+mn-lt"/>
          </a:endParaRPr>
        </a:p>
      </dgm:t>
    </dgm:pt>
    <dgm:pt modelId="{CD4FF7E6-614D-4B98-A470-CC69627403B1}">
      <dgm:prSet phldrT="[Text]" custT="1"/>
      <dgm:spPr/>
      <dgm:t>
        <a:bodyPr/>
        <a:lstStyle/>
        <a:p>
          <a:pPr algn="ctr"/>
          <a:r>
            <a:rPr lang="fr-CH" sz="1400" b="1" i="1" u="sng" noProof="0" dirty="0" smtClean="0">
              <a:latin typeface="+mj-lt"/>
            </a:rPr>
            <a:t>TEMPERATURE</a:t>
          </a:r>
          <a:endParaRPr lang="en-US" sz="1400" b="1" i="1" u="sng" noProof="0" dirty="0" smtClean="0">
            <a:latin typeface="+mj-lt"/>
          </a:endParaRPr>
        </a:p>
        <a:p>
          <a:pPr algn="ctr"/>
          <a:r>
            <a:rPr lang="en-US" sz="1400" b="1" noProof="0" dirty="0" smtClean="0">
              <a:latin typeface="+mn-lt"/>
              <a:sym typeface="Wingdings" panose="05000000000000000000" pitchFamily="2" charset="2"/>
            </a:rPr>
            <a:t></a:t>
          </a:r>
          <a:r>
            <a:rPr lang="en-US" sz="1400" noProof="0" dirty="0" smtClean="0">
              <a:latin typeface="+mn-lt"/>
              <a:sym typeface="Wingdings" panose="05000000000000000000" pitchFamily="2" charset="2"/>
            </a:rPr>
            <a:t> </a:t>
          </a:r>
          <a:r>
            <a:rPr lang="en-US" sz="1400" noProof="0" dirty="0" smtClean="0">
              <a:latin typeface="+mn-lt"/>
            </a:rPr>
            <a:t>Mars can’t retain heat.</a:t>
          </a:r>
        </a:p>
        <a:p>
          <a:pPr algn="ctr"/>
          <a:endParaRPr lang="en-US" sz="1400" noProof="0" dirty="0" smtClean="0">
            <a:latin typeface="+mn-lt"/>
          </a:endParaRPr>
        </a:p>
        <a:p>
          <a:pPr algn="ctr"/>
          <a:r>
            <a:rPr lang="en-US" sz="1400" b="1" noProof="0" dirty="0" smtClean="0">
              <a:latin typeface="+mn-lt"/>
              <a:sym typeface="Wingdings" panose="05000000000000000000" pitchFamily="2" charset="2"/>
            </a:rPr>
            <a:t></a:t>
          </a:r>
          <a:r>
            <a:rPr lang="en-US" sz="1400" noProof="0" dirty="0" smtClean="0">
              <a:latin typeface="+mn-lt"/>
              <a:sym typeface="Wingdings" panose="05000000000000000000" pitchFamily="2" charset="2"/>
            </a:rPr>
            <a:t> </a:t>
          </a:r>
          <a:r>
            <a:rPr lang="en-US" sz="1400" noProof="0" dirty="0" smtClean="0">
              <a:latin typeface="+mn-lt"/>
            </a:rPr>
            <a:t> On average the temperature there is </a:t>
          </a:r>
          <a:r>
            <a:rPr lang="en-US" sz="1400" b="1" u="none" noProof="0" dirty="0" smtClean="0">
              <a:latin typeface="+mn-lt"/>
            </a:rPr>
            <a:t>-60</a:t>
          </a:r>
          <a:r>
            <a:rPr lang="en-US" sz="1400" b="1" u="none" noProof="0" dirty="0" smtClean="0">
              <a:latin typeface="+mn-lt"/>
              <a:cs typeface="Times New Roman" panose="02020603050405020304" pitchFamily="18" charset="0"/>
            </a:rPr>
            <a:t>˚C </a:t>
          </a:r>
          <a:r>
            <a:rPr lang="en-US" sz="1400" u="none" noProof="0" dirty="0" smtClean="0">
              <a:latin typeface="+mn-lt"/>
              <a:cs typeface="Times New Roman" panose="02020603050405020304" pitchFamily="18" charset="0"/>
            </a:rPr>
            <a:t>!</a:t>
          </a:r>
          <a:endParaRPr lang="en-US" sz="1400" b="0" i="0" noProof="0" dirty="0"/>
        </a:p>
      </dgm:t>
    </dgm:pt>
    <dgm:pt modelId="{0388B153-5460-4CE4-A2AF-9780CC02807D}" type="parTrans" cxnId="{623962C9-FED1-4FB1-B631-628B2A6B4B08}">
      <dgm:prSet/>
      <dgm:spPr/>
      <dgm:t>
        <a:bodyPr/>
        <a:lstStyle/>
        <a:p>
          <a:endParaRPr lang="en-US"/>
        </a:p>
      </dgm:t>
    </dgm:pt>
    <dgm:pt modelId="{E2C1C562-99F2-44C4-97D7-0C8366B20F6E}" type="sibTrans" cxnId="{623962C9-FED1-4FB1-B631-628B2A6B4B08}">
      <dgm:prSet custT="1"/>
      <dgm:spPr/>
      <dgm:t>
        <a:bodyPr/>
        <a:lstStyle/>
        <a:p>
          <a:pPr algn="ctr"/>
          <a:r>
            <a:rPr lang="fr-CH" sz="1400" b="1" i="1" u="sng" noProof="0" dirty="0" smtClean="0"/>
            <a:t>RADIATION</a:t>
          </a:r>
          <a:endParaRPr lang="en-US" sz="1400" b="1" i="1" u="sng" noProof="0" dirty="0" smtClean="0"/>
        </a:p>
        <a:p>
          <a:pPr algn="ctr"/>
          <a:r>
            <a:rPr lang="en-US" sz="1400" b="1" i="0" noProof="0" dirty="0" smtClean="0">
              <a:sym typeface="Wingdings" panose="05000000000000000000" pitchFamily="2" charset="2"/>
            </a:rPr>
            <a:t></a:t>
          </a:r>
          <a:r>
            <a:rPr lang="en-US" sz="1400" b="0" i="0" noProof="0" dirty="0" smtClean="0">
              <a:sym typeface="Wingdings" panose="05000000000000000000" pitchFamily="2" charset="2"/>
            </a:rPr>
            <a:t> </a:t>
          </a:r>
          <a:r>
            <a:rPr lang="en-US" sz="1400" b="0" i="0" noProof="0" dirty="0" smtClean="0"/>
            <a:t>Radiation on Mars is </a:t>
          </a:r>
          <a:r>
            <a:rPr lang="en-US" sz="1400" b="1" i="0" noProof="0" dirty="0" smtClean="0"/>
            <a:t>2.5 times higher </a:t>
          </a:r>
          <a:r>
            <a:rPr lang="en-US" sz="1400" b="0" i="0" noProof="0" dirty="0" smtClean="0"/>
            <a:t>than on the ISS. </a:t>
          </a:r>
        </a:p>
        <a:p>
          <a:pPr algn="ctr"/>
          <a:endParaRPr lang="en-US" sz="1400" b="0" i="0" noProof="0" dirty="0" smtClean="0"/>
        </a:p>
        <a:p>
          <a:pPr algn="ctr"/>
          <a:r>
            <a:rPr lang="en-US" sz="1400" b="1" i="0" noProof="0" dirty="0" smtClean="0">
              <a:sym typeface="Wingdings" panose="05000000000000000000" pitchFamily="2" charset="2"/>
            </a:rPr>
            <a:t></a:t>
          </a:r>
          <a:r>
            <a:rPr lang="en-US" sz="1400" b="0" i="0" noProof="0" dirty="0" smtClean="0">
              <a:sym typeface="Wingdings" panose="05000000000000000000" pitchFamily="2" charset="2"/>
            </a:rPr>
            <a:t> </a:t>
          </a:r>
          <a:r>
            <a:rPr lang="en-US" sz="1400" b="1" i="0" noProof="0" dirty="0" smtClean="0"/>
            <a:t>No protection </a:t>
          </a:r>
          <a:r>
            <a:rPr lang="en-US" sz="1400" b="0" i="0" noProof="0" dirty="0" smtClean="0"/>
            <a:t>against radiation</a:t>
          </a:r>
          <a:endParaRPr lang="en-US" sz="1400" noProof="0" dirty="0" smtClean="0"/>
        </a:p>
        <a:p>
          <a:pPr algn="ctr"/>
          <a:r>
            <a:rPr lang="en-US" sz="1400" b="1" i="0" u="none" noProof="0" dirty="0" smtClean="0">
              <a:solidFill>
                <a:schemeClr val="accent2"/>
              </a:solidFill>
              <a:latin typeface="+mn-lt"/>
              <a:sym typeface="Wingdings" panose="05000000000000000000" pitchFamily="2" charset="2"/>
            </a:rPr>
            <a:t>All life would be vulnerable to radiations!</a:t>
          </a:r>
          <a:endParaRPr lang="en-US" sz="1400" noProof="0" dirty="0">
            <a:solidFill>
              <a:schemeClr val="accent2"/>
            </a:solidFill>
          </a:endParaRPr>
        </a:p>
      </dgm:t>
    </dgm:pt>
    <dgm:pt modelId="{4E826B18-78D6-442E-9045-0E26A471F966}" type="pres">
      <dgm:prSet presAssocID="{2C95656C-4BF7-4E15-B76C-C3836EC8932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8050B03-AB07-4DAB-A56C-F34F75332997}" type="pres">
      <dgm:prSet presAssocID="{1661E681-C405-4A79-994A-0D4EEAED5FAC}" presName="composite" presStyleCnt="0"/>
      <dgm:spPr/>
      <dgm:t>
        <a:bodyPr/>
        <a:lstStyle/>
        <a:p>
          <a:endParaRPr lang="en-US"/>
        </a:p>
      </dgm:t>
    </dgm:pt>
    <dgm:pt modelId="{BCD7524F-97EC-4A42-9AF7-4B2B6C6446FF}" type="pres">
      <dgm:prSet presAssocID="{1661E681-C405-4A79-994A-0D4EEAED5FAC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29C61-6020-421D-A1EC-789969DFAB62}" type="pres">
      <dgm:prSet presAssocID="{1661E681-C405-4A79-994A-0D4EEAED5FAC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C352AA-AB97-43AE-A5CC-F6A85C4FEFED}" type="pres">
      <dgm:prSet presAssocID="{1661E681-C405-4A79-994A-0D4EEAED5FAC}" presName="BalanceSpacing" presStyleCnt="0"/>
      <dgm:spPr/>
      <dgm:t>
        <a:bodyPr/>
        <a:lstStyle/>
        <a:p>
          <a:endParaRPr lang="en-US"/>
        </a:p>
      </dgm:t>
    </dgm:pt>
    <dgm:pt modelId="{02391AF3-A1C4-4E21-838C-6097D93E111E}" type="pres">
      <dgm:prSet presAssocID="{1661E681-C405-4A79-994A-0D4EEAED5FAC}" presName="BalanceSpacing1" presStyleCnt="0"/>
      <dgm:spPr/>
      <dgm:t>
        <a:bodyPr/>
        <a:lstStyle/>
        <a:p>
          <a:endParaRPr lang="en-US"/>
        </a:p>
      </dgm:t>
    </dgm:pt>
    <dgm:pt modelId="{C5D2E7D8-EC18-4BC6-8ABA-23693B3B28FA}" type="pres">
      <dgm:prSet presAssocID="{A6CEDE42-8B56-4617-A276-9285450A00B8}" presName="Accent1Text" presStyleLbl="node1" presStyleIdx="1" presStyleCnt="4"/>
      <dgm:spPr/>
      <dgm:t>
        <a:bodyPr/>
        <a:lstStyle/>
        <a:p>
          <a:endParaRPr lang="en-US"/>
        </a:p>
      </dgm:t>
    </dgm:pt>
    <dgm:pt modelId="{99092309-5A05-4672-8DB6-6B13C5DF4442}" type="pres">
      <dgm:prSet presAssocID="{A6CEDE42-8B56-4617-A276-9285450A00B8}" presName="spaceBetweenRectangles" presStyleCnt="0"/>
      <dgm:spPr/>
      <dgm:t>
        <a:bodyPr/>
        <a:lstStyle/>
        <a:p>
          <a:endParaRPr lang="en-US"/>
        </a:p>
      </dgm:t>
    </dgm:pt>
    <dgm:pt modelId="{B533705C-4601-4899-9B4D-E10D673D8610}" type="pres">
      <dgm:prSet presAssocID="{CD4FF7E6-614D-4B98-A470-CC69627403B1}" presName="composite" presStyleCnt="0"/>
      <dgm:spPr/>
      <dgm:t>
        <a:bodyPr/>
        <a:lstStyle/>
        <a:p>
          <a:endParaRPr lang="en-US"/>
        </a:p>
      </dgm:t>
    </dgm:pt>
    <dgm:pt modelId="{E8AD6442-2A4C-4E8E-A5D6-C3077FAE6173}" type="pres">
      <dgm:prSet presAssocID="{CD4FF7E6-614D-4B98-A470-CC69627403B1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0B44B2-2041-49AE-9C1F-DD0C5256DF65}" type="pres">
      <dgm:prSet presAssocID="{CD4FF7E6-614D-4B98-A470-CC69627403B1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DBB69-E576-4715-8D49-F1DB5345F642}" type="pres">
      <dgm:prSet presAssocID="{CD4FF7E6-614D-4B98-A470-CC69627403B1}" presName="BalanceSpacing" presStyleCnt="0"/>
      <dgm:spPr/>
      <dgm:t>
        <a:bodyPr/>
        <a:lstStyle/>
        <a:p>
          <a:endParaRPr lang="en-US"/>
        </a:p>
      </dgm:t>
    </dgm:pt>
    <dgm:pt modelId="{C646A535-C4B3-45D2-B2AE-6513B46ED317}" type="pres">
      <dgm:prSet presAssocID="{CD4FF7E6-614D-4B98-A470-CC69627403B1}" presName="BalanceSpacing1" presStyleCnt="0"/>
      <dgm:spPr/>
      <dgm:t>
        <a:bodyPr/>
        <a:lstStyle/>
        <a:p>
          <a:endParaRPr lang="en-US"/>
        </a:p>
      </dgm:t>
    </dgm:pt>
    <dgm:pt modelId="{CF396C4C-2273-4242-ADA4-D8E727940CF2}" type="pres">
      <dgm:prSet presAssocID="{E2C1C562-99F2-44C4-97D7-0C8366B20F6E}" presName="Accent1Text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AE8BAE71-3B52-4683-9506-59903FBC8D81}" type="presOf" srcId="{E2C1C562-99F2-44C4-97D7-0C8366B20F6E}" destId="{CF396C4C-2273-4242-ADA4-D8E727940CF2}" srcOrd="0" destOrd="0" presId="urn:microsoft.com/office/officeart/2008/layout/AlternatingHexagons"/>
    <dgm:cxn modelId="{AC11821A-7605-4C12-A5C2-C01796B87329}" type="presOf" srcId="{CD4FF7E6-614D-4B98-A470-CC69627403B1}" destId="{E8AD6442-2A4C-4E8E-A5D6-C3077FAE6173}" srcOrd="0" destOrd="0" presId="urn:microsoft.com/office/officeart/2008/layout/AlternatingHexagons"/>
    <dgm:cxn modelId="{623962C9-FED1-4FB1-B631-628B2A6B4B08}" srcId="{2C95656C-4BF7-4E15-B76C-C3836EC89323}" destId="{CD4FF7E6-614D-4B98-A470-CC69627403B1}" srcOrd="1" destOrd="0" parTransId="{0388B153-5460-4CE4-A2AF-9780CC02807D}" sibTransId="{E2C1C562-99F2-44C4-97D7-0C8366B20F6E}"/>
    <dgm:cxn modelId="{1360997E-F1C1-4CD4-BC16-33DCC8F14D41}" type="presOf" srcId="{A6CEDE42-8B56-4617-A276-9285450A00B8}" destId="{C5D2E7D8-EC18-4BC6-8ABA-23693B3B28FA}" srcOrd="0" destOrd="0" presId="urn:microsoft.com/office/officeart/2008/layout/AlternatingHexagons"/>
    <dgm:cxn modelId="{585C5201-BAC9-48C7-B8BF-CAA0FA69DC02}" type="presOf" srcId="{1661E681-C405-4A79-994A-0D4EEAED5FAC}" destId="{BCD7524F-97EC-4A42-9AF7-4B2B6C6446FF}" srcOrd="0" destOrd="0" presId="urn:microsoft.com/office/officeart/2008/layout/AlternatingHexagons"/>
    <dgm:cxn modelId="{DDCC37B7-0118-4F61-BFEC-48AFB44C2626}" type="presOf" srcId="{2C95656C-4BF7-4E15-B76C-C3836EC89323}" destId="{4E826B18-78D6-442E-9045-0E26A471F966}" srcOrd="0" destOrd="0" presId="urn:microsoft.com/office/officeart/2008/layout/AlternatingHexagons"/>
    <dgm:cxn modelId="{4ABCA4C2-910D-4581-835B-1C6D1D1F429F}" srcId="{2C95656C-4BF7-4E15-B76C-C3836EC89323}" destId="{1661E681-C405-4A79-994A-0D4EEAED5FAC}" srcOrd="0" destOrd="0" parTransId="{6328F2F8-2165-4999-8857-8AC536E64949}" sibTransId="{A6CEDE42-8B56-4617-A276-9285450A00B8}"/>
    <dgm:cxn modelId="{1DC0CCA3-CFB8-4FF1-9D19-EC82F5A62A60}" type="presParOf" srcId="{4E826B18-78D6-442E-9045-0E26A471F966}" destId="{D8050B03-AB07-4DAB-A56C-F34F75332997}" srcOrd="0" destOrd="0" presId="urn:microsoft.com/office/officeart/2008/layout/AlternatingHexagons"/>
    <dgm:cxn modelId="{7087E36D-2A39-437B-BBFA-734739B24FEE}" type="presParOf" srcId="{D8050B03-AB07-4DAB-A56C-F34F75332997}" destId="{BCD7524F-97EC-4A42-9AF7-4B2B6C6446FF}" srcOrd="0" destOrd="0" presId="urn:microsoft.com/office/officeart/2008/layout/AlternatingHexagons"/>
    <dgm:cxn modelId="{D141ADE3-7490-41FE-8DC0-1DF2727286FF}" type="presParOf" srcId="{D8050B03-AB07-4DAB-A56C-F34F75332997}" destId="{5AD29C61-6020-421D-A1EC-789969DFAB62}" srcOrd="1" destOrd="0" presId="urn:microsoft.com/office/officeart/2008/layout/AlternatingHexagons"/>
    <dgm:cxn modelId="{9F5D5540-F2F2-46C7-98DF-AF84E8FEF97E}" type="presParOf" srcId="{D8050B03-AB07-4DAB-A56C-F34F75332997}" destId="{DCC352AA-AB97-43AE-A5CC-F6A85C4FEFED}" srcOrd="2" destOrd="0" presId="urn:microsoft.com/office/officeart/2008/layout/AlternatingHexagons"/>
    <dgm:cxn modelId="{C8FE612E-2235-47EE-92F1-2378F773F2CD}" type="presParOf" srcId="{D8050B03-AB07-4DAB-A56C-F34F75332997}" destId="{02391AF3-A1C4-4E21-838C-6097D93E111E}" srcOrd="3" destOrd="0" presId="urn:microsoft.com/office/officeart/2008/layout/AlternatingHexagons"/>
    <dgm:cxn modelId="{E4846BA9-6215-4BEC-A55A-3F0EFDC90A35}" type="presParOf" srcId="{D8050B03-AB07-4DAB-A56C-F34F75332997}" destId="{C5D2E7D8-EC18-4BC6-8ABA-23693B3B28FA}" srcOrd="4" destOrd="0" presId="urn:microsoft.com/office/officeart/2008/layout/AlternatingHexagons"/>
    <dgm:cxn modelId="{950395A4-5FB8-439D-9359-5796AF7F6F6E}" type="presParOf" srcId="{4E826B18-78D6-442E-9045-0E26A471F966}" destId="{99092309-5A05-4672-8DB6-6B13C5DF4442}" srcOrd="1" destOrd="0" presId="urn:microsoft.com/office/officeart/2008/layout/AlternatingHexagons"/>
    <dgm:cxn modelId="{42C78E47-5E2E-4368-BB47-7D3800220314}" type="presParOf" srcId="{4E826B18-78D6-442E-9045-0E26A471F966}" destId="{B533705C-4601-4899-9B4D-E10D673D8610}" srcOrd="2" destOrd="0" presId="urn:microsoft.com/office/officeart/2008/layout/AlternatingHexagons"/>
    <dgm:cxn modelId="{39403352-24D0-483E-B0E7-461B7B6AD846}" type="presParOf" srcId="{B533705C-4601-4899-9B4D-E10D673D8610}" destId="{E8AD6442-2A4C-4E8E-A5D6-C3077FAE6173}" srcOrd="0" destOrd="0" presId="urn:microsoft.com/office/officeart/2008/layout/AlternatingHexagons"/>
    <dgm:cxn modelId="{647DFC74-1CAC-41D8-BBFF-6F50585E6187}" type="presParOf" srcId="{B533705C-4601-4899-9B4D-E10D673D8610}" destId="{950B44B2-2041-49AE-9C1F-DD0C5256DF65}" srcOrd="1" destOrd="0" presId="urn:microsoft.com/office/officeart/2008/layout/AlternatingHexagons"/>
    <dgm:cxn modelId="{8DDC5CA8-9AF5-4F03-8CF2-7C3C628B629E}" type="presParOf" srcId="{B533705C-4601-4899-9B4D-E10D673D8610}" destId="{25CDBB69-E576-4715-8D49-F1DB5345F642}" srcOrd="2" destOrd="0" presId="urn:microsoft.com/office/officeart/2008/layout/AlternatingHexagons"/>
    <dgm:cxn modelId="{CF800261-A1B8-4775-AE3F-D50FC4D832D2}" type="presParOf" srcId="{B533705C-4601-4899-9B4D-E10D673D8610}" destId="{C646A535-C4B3-45D2-B2AE-6513B46ED317}" srcOrd="3" destOrd="0" presId="urn:microsoft.com/office/officeart/2008/layout/AlternatingHexagons"/>
    <dgm:cxn modelId="{6A5B148A-910B-42EB-83A1-C14E265BF988}" type="presParOf" srcId="{B533705C-4601-4899-9B4D-E10D673D8610}" destId="{CF396C4C-2273-4242-ADA4-D8E727940CF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9DC9D1-C2F2-4553-8CAB-5F6CBFE1AA4C}" type="doc">
      <dgm:prSet loTypeId="urn:microsoft.com/office/officeart/2005/8/layout/vList2" loCatId="list" qsTypeId="urn:microsoft.com/office/officeart/2009/2/quickstyle/3d8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A4469CB-6D45-495D-A820-9F855D661658}">
      <dgm:prSet custT="1"/>
      <dgm:spPr/>
      <dgm:t>
        <a:bodyPr/>
        <a:lstStyle/>
        <a:p>
          <a:pPr rtl="0"/>
          <a:r>
            <a:rPr lang="en-US" sz="1600" b="1" i="1" noProof="0" dirty="0" smtClean="0"/>
            <a:t>These are the conditions on Mars…</a:t>
          </a:r>
          <a:endParaRPr lang="en-US" sz="1600" noProof="0" dirty="0"/>
        </a:p>
      </dgm:t>
    </dgm:pt>
    <dgm:pt modelId="{DA564FD3-8E0D-46F2-B712-DEBE6DA4A232}" type="parTrans" cxnId="{4F5FE094-1798-4BC1-8924-ACDED3D23D3A}">
      <dgm:prSet/>
      <dgm:spPr/>
      <dgm:t>
        <a:bodyPr/>
        <a:lstStyle/>
        <a:p>
          <a:endParaRPr lang="en-US"/>
        </a:p>
      </dgm:t>
    </dgm:pt>
    <dgm:pt modelId="{3B5A6E7F-8F65-4121-B92C-2AA11D80A47A}" type="sibTrans" cxnId="{4F5FE094-1798-4BC1-8924-ACDED3D23D3A}">
      <dgm:prSet/>
      <dgm:spPr/>
      <dgm:t>
        <a:bodyPr/>
        <a:lstStyle/>
        <a:p>
          <a:endParaRPr lang="en-US"/>
        </a:p>
      </dgm:t>
    </dgm:pt>
    <dgm:pt modelId="{2433BD08-6EBA-4ACA-B6D6-9FE936652180}" type="pres">
      <dgm:prSet presAssocID="{8A9DC9D1-C2F2-4553-8CAB-5F6CBFE1AA4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DD1E07-80EC-4053-B8E3-308411E5BC65}" type="pres">
      <dgm:prSet presAssocID="{5A4469CB-6D45-495D-A820-9F855D66165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4495DB-60C2-43FC-AC3F-AF59E9A47274}" type="presOf" srcId="{8A9DC9D1-C2F2-4553-8CAB-5F6CBFE1AA4C}" destId="{2433BD08-6EBA-4ACA-B6D6-9FE936652180}" srcOrd="0" destOrd="0" presId="urn:microsoft.com/office/officeart/2005/8/layout/vList2"/>
    <dgm:cxn modelId="{7F04F540-7DDA-471D-BA80-E7A40CAEF7BB}" type="presOf" srcId="{5A4469CB-6D45-495D-A820-9F855D661658}" destId="{C8DD1E07-80EC-4053-B8E3-308411E5BC65}" srcOrd="0" destOrd="0" presId="urn:microsoft.com/office/officeart/2005/8/layout/vList2"/>
    <dgm:cxn modelId="{4F5FE094-1798-4BC1-8924-ACDED3D23D3A}" srcId="{8A9DC9D1-C2F2-4553-8CAB-5F6CBFE1AA4C}" destId="{5A4469CB-6D45-495D-A820-9F855D661658}" srcOrd="0" destOrd="0" parTransId="{DA564FD3-8E0D-46F2-B712-DEBE6DA4A232}" sibTransId="{3B5A6E7F-8F65-4121-B92C-2AA11D80A47A}"/>
    <dgm:cxn modelId="{2CA36537-F098-416C-AF46-B49635444232}" type="presParOf" srcId="{2433BD08-6EBA-4ACA-B6D6-9FE936652180}" destId="{C8DD1E07-80EC-4053-B8E3-308411E5BC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B7214A-49CC-449D-873A-74A9EDAF3E45}" type="doc">
      <dgm:prSet loTypeId="urn:microsoft.com/office/officeart/2005/8/layout/vList2" loCatId="list" qsTypeId="urn:microsoft.com/office/officeart/2009/2/quickstyle/3d8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9D9CC41-5E5F-4666-8318-4F2F60D94449}">
      <dgm:prSet/>
      <dgm:spPr/>
      <dgm:t>
        <a:bodyPr/>
        <a:lstStyle/>
        <a:p>
          <a:pPr rtl="0"/>
          <a:r>
            <a:rPr lang="fr-CH" b="1" dirty="0" smtClean="0"/>
            <a:t>… </a:t>
          </a:r>
          <a:r>
            <a:rPr lang="fr-CH" b="1" dirty="0" err="1" smtClean="0"/>
            <a:t>so</a:t>
          </a:r>
          <a:r>
            <a:rPr lang="fr-CH" b="1" dirty="0" smtClean="0"/>
            <a:t> how </a:t>
          </a:r>
          <a:r>
            <a:rPr lang="fr-CH" b="1" dirty="0" err="1" smtClean="0"/>
            <a:t>could</a:t>
          </a:r>
          <a:r>
            <a:rPr lang="fr-CH" b="1" dirty="0" smtClean="0"/>
            <a:t> </a:t>
          </a:r>
          <a:r>
            <a:rPr lang="fr-CH" b="1" dirty="0" err="1" smtClean="0"/>
            <a:t>anything</a:t>
          </a:r>
          <a:r>
            <a:rPr lang="fr-CH" b="1" dirty="0" smtClean="0"/>
            <a:t> </a:t>
          </a:r>
          <a:r>
            <a:rPr lang="fr-CH" b="1" dirty="0" err="1" smtClean="0"/>
            <a:t>thrive</a:t>
          </a:r>
          <a:r>
            <a:rPr lang="fr-CH" b="1" dirty="0" smtClean="0"/>
            <a:t> on </a:t>
          </a:r>
          <a:r>
            <a:rPr lang="fr-CH" b="1" dirty="0" err="1" smtClean="0"/>
            <a:t>this</a:t>
          </a:r>
          <a:r>
            <a:rPr lang="fr-CH" b="1" dirty="0" smtClean="0"/>
            <a:t> </a:t>
          </a:r>
          <a:r>
            <a:rPr lang="fr-CH" b="1" dirty="0" err="1" smtClean="0"/>
            <a:t>planet</a:t>
          </a:r>
          <a:r>
            <a:rPr lang="fr-CH" b="1" dirty="0" smtClean="0"/>
            <a:t> ??</a:t>
          </a:r>
          <a:endParaRPr lang="en-US" dirty="0"/>
        </a:p>
      </dgm:t>
    </dgm:pt>
    <dgm:pt modelId="{F482E1E9-D4D5-45E8-B576-625185B7398C}" type="parTrans" cxnId="{9E254561-EB4A-4D16-B2D1-9ED28C5E138B}">
      <dgm:prSet/>
      <dgm:spPr/>
      <dgm:t>
        <a:bodyPr/>
        <a:lstStyle/>
        <a:p>
          <a:endParaRPr lang="en-US"/>
        </a:p>
      </dgm:t>
    </dgm:pt>
    <dgm:pt modelId="{A27E8978-C218-4438-AA71-7F8646A6DD80}" type="sibTrans" cxnId="{9E254561-EB4A-4D16-B2D1-9ED28C5E138B}">
      <dgm:prSet/>
      <dgm:spPr/>
      <dgm:t>
        <a:bodyPr/>
        <a:lstStyle/>
        <a:p>
          <a:endParaRPr lang="en-US"/>
        </a:p>
      </dgm:t>
    </dgm:pt>
    <dgm:pt modelId="{90B8D2C2-742C-4204-8AFA-0B39014A44EB}" type="pres">
      <dgm:prSet presAssocID="{F0B7214A-49CC-449D-873A-74A9EDAF3E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F84A7A-4DFC-4307-B065-F43FBB7DD050}" type="pres">
      <dgm:prSet presAssocID="{B9D9CC41-5E5F-4666-8318-4F2F60D9444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254561-EB4A-4D16-B2D1-9ED28C5E138B}" srcId="{F0B7214A-49CC-449D-873A-74A9EDAF3E45}" destId="{B9D9CC41-5E5F-4666-8318-4F2F60D94449}" srcOrd="0" destOrd="0" parTransId="{F482E1E9-D4D5-45E8-B576-625185B7398C}" sibTransId="{A27E8978-C218-4438-AA71-7F8646A6DD80}"/>
    <dgm:cxn modelId="{107F0CE1-913B-4958-9449-5015C36D74F3}" type="presOf" srcId="{B9D9CC41-5E5F-4666-8318-4F2F60D94449}" destId="{D5F84A7A-4DFC-4307-B065-F43FBB7DD050}" srcOrd="0" destOrd="0" presId="urn:microsoft.com/office/officeart/2005/8/layout/vList2"/>
    <dgm:cxn modelId="{968AAB95-F0C7-4CCA-8EC3-86915B39D137}" type="presOf" srcId="{F0B7214A-49CC-449D-873A-74A9EDAF3E45}" destId="{90B8D2C2-742C-4204-8AFA-0B39014A44EB}" srcOrd="0" destOrd="0" presId="urn:microsoft.com/office/officeart/2005/8/layout/vList2"/>
    <dgm:cxn modelId="{EB9B5987-26FB-4E22-9666-E5591BD8E628}" type="presParOf" srcId="{90B8D2C2-742C-4204-8AFA-0B39014A44EB}" destId="{D5F84A7A-4DFC-4307-B065-F43FBB7DD0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9DC9D1-C2F2-4553-8CAB-5F6CBFE1AA4C}" type="doc">
      <dgm:prSet loTypeId="urn:microsoft.com/office/officeart/2005/8/layout/vList2" loCatId="list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4469CB-6D45-495D-A820-9F855D661658}">
      <dgm:prSet custT="1"/>
      <dgm:spPr/>
      <dgm:t>
        <a:bodyPr/>
        <a:lstStyle/>
        <a:p>
          <a:pPr algn="ctr" rtl="0"/>
          <a:r>
            <a:rPr lang="en-US" sz="1600" b="1" i="1" noProof="0" dirty="0" smtClean="0"/>
            <a:t>To survive under high radiation, it is more important to protect your proteins rather than your DNA.</a:t>
          </a:r>
        </a:p>
        <a:p>
          <a:pPr algn="ctr" rtl="0"/>
          <a:r>
            <a:rPr lang="fr-CH" sz="1600" b="1" i="1" u="sng" noProof="0" dirty="0" smtClean="0">
              <a:solidFill>
                <a:schemeClr val="accent2"/>
              </a:solidFill>
            </a:rPr>
            <a:t>Persistance over </a:t>
          </a:r>
          <a:r>
            <a:rPr lang="fr-CH" sz="1600" b="1" i="1" u="sng" noProof="0" dirty="0" err="1" smtClean="0">
              <a:solidFill>
                <a:schemeClr val="accent2"/>
              </a:solidFill>
            </a:rPr>
            <a:t>resistance</a:t>
          </a:r>
          <a:r>
            <a:rPr lang="fr-CH" sz="1600" b="1" i="1" u="sng" noProof="0" dirty="0" smtClean="0">
              <a:solidFill>
                <a:schemeClr val="accent2"/>
              </a:solidFill>
            </a:rPr>
            <a:t>.</a:t>
          </a:r>
          <a:endParaRPr lang="en-US" sz="1600" i="1" u="sng" noProof="0" dirty="0">
            <a:solidFill>
              <a:schemeClr val="accent2"/>
            </a:solidFill>
          </a:endParaRPr>
        </a:p>
      </dgm:t>
    </dgm:pt>
    <dgm:pt modelId="{DA564FD3-8E0D-46F2-B712-DEBE6DA4A232}" type="parTrans" cxnId="{4F5FE094-1798-4BC1-8924-ACDED3D23D3A}">
      <dgm:prSet/>
      <dgm:spPr/>
      <dgm:t>
        <a:bodyPr/>
        <a:lstStyle/>
        <a:p>
          <a:endParaRPr lang="en-US"/>
        </a:p>
      </dgm:t>
    </dgm:pt>
    <dgm:pt modelId="{3B5A6E7F-8F65-4121-B92C-2AA11D80A47A}" type="sibTrans" cxnId="{4F5FE094-1798-4BC1-8924-ACDED3D23D3A}">
      <dgm:prSet/>
      <dgm:spPr/>
      <dgm:t>
        <a:bodyPr/>
        <a:lstStyle/>
        <a:p>
          <a:endParaRPr lang="en-US"/>
        </a:p>
      </dgm:t>
    </dgm:pt>
    <dgm:pt modelId="{2433BD08-6EBA-4ACA-B6D6-9FE936652180}" type="pres">
      <dgm:prSet presAssocID="{8A9DC9D1-C2F2-4553-8CAB-5F6CBFE1AA4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DD1E07-80EC-4053-B8E3-308411E5BC65}" type="pres">
      <dgm:prSet presAssocID="{5A4469CB-6D45-495D-A820-9F855D66165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A2B924-E8D0-4DA0-8368-076A26C1A2FC}" type="presOf" srcId="{8A9DC9D1-C2F2-4553-8CAB-5F6CBFE1AA4C}" destId="{2433BD08-6EBA-4ACA-B6D6-9FE936652180}" srcOrd="0" destOrd="0" presId="urn:microsoft.com/office/officeart/2005/8/layout/vList2"/>
    <dgm:cxn modelId="{4F5FE094-1798-4BC1-8924-ACDED3D23D3A}" srcId="{8A9DC9D1-C2F2-4553-8CAB-5F6CBFE1AA4C}" destId="{5A4469CB-6D45-495D-A820-9F855D661658}" srcOrd="0" destOrd="0" parTransId="{DA564FD3-8E0D-46F2-B712-DEBE6DA4A232}" sibTransId="{3B5A6E7F-8F65-4121-B92C-2AA11D80A47A}"/>
    <dgm:cxn modelId="{C44B931E-4192-4204-8A9C-065440FD9632}" type="presOf" srcId="{5A4469CB-6D45-495D-A820-9F855D661658}" destId="{C8DD1E07-80EC-4053-B8E3-308411E5BC65}" srcOrd="0" destOrd="0" presId="urn:microsoft.com/office/officeart/2005/8/layout/vList2"/>
    <dgm:cxn modelId="{BE2B81B9-EAAD-41F6-84D5-8147524EFA13}" type="presParOf" srcId="{2433BD08-6EBA-4ACA-B6D6-9FE936652180}" destId="{C8DD1E07-80EC-4053-B8E3-308411E5BC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525943-F174-45D6-AF6C-7D413A835DBC}" type="doc">
      <dgm:prSet loTypeId="urn:microsoft.com/office/officeart/2009/3/layout/DescendingProcess" loCatId="process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135C29-FBD0-4077-A0D7-FF47DD8D4952}">
      <dgm:prSet phldrT="[Text]" custT="1"/>
      <dgm:spPr/>
      <dgm:t>
        <a:bodyPr/>
        <a:lstStyle/>
        <a:p>
          <a:r>
            <a:rPr lang="fr-CH" sz="1400" b="1" smtClean="0">
              <a:solidFill>
                <a:srgbClr val="FFC000"/>
              </a:solidFill>
            </a:rPr>
            <a:t>Harsh conditions </a:t>
          </a:r>
        </a:p>
        <a:p>
          <a:r>
            <a:rPr lang="fr-CH" sz="1400" b="1" smtClean="0">
              <a:solidFill>
                <a:srgbClr val="FFC000"/>
              </a:solidFill>
            </a:rPr>
            <a:t>on Mars</a:t>
          </a:r>
          <a:endParaRPr lang="en-US" sz="1400" b="1" dirty="0">
            <a:solidFill>
              <a:srgbClr val="FFC000"/>
            </a:solidFill>
          </a:endParaRPr>
        </a:p>
      </dgm:t>
    </dgm:pt>
    <dgm:pt modelId="{B1DF301E-F1E2-4690-A10F-BAA456F02F41}" type="parTrans" cxnId="{CA8CD16F-644B-433D-AF9F-DE246643C2BF}">
      <dgm:prSet/>
      <dgm:spPr/>
      <dgm:t>
        <a:bodyPr/>
        <a:lstStyle/>
        <a:p>
          <a:endParaRPr lang="en-US"/>
        </a:p>
      </dgm:t>
    </dgm:pt>
    <dgm:pt modelId="{E7BDA8AA-04D8-4C70-95BE-643E8322806D}" type="sibTrans" cxnId="{CA8CD16F-644B-433D-AF9F-DE246643C2BF}">
      <dgm:prSet/>
      <dgm:spPr/>
      <dgm:t>
        <a:bodyPr/>
        <a:lstStyle/>
        <a:p>
          <a:endParaRPr lang="en-US"/>
        </a:p>
      </dgm:t>
    </dgm:pt>
    <dgm:pt modelId="{7735149F-4DF8-4C30-9EE2-C4100151AD82}">
      <dgm:prSet phldrT="[Text]" custT="1"/>
      <dgm:spPr/>
      <dgm:t>
        <a:bodyPr/>
        <a:lstStyle/>
        <a:p>
          <a:pPr algn="ctr"/>
          <a:r>
            <a:rPr lang="en-US" sz="1400" b="1" noProof="0" dirty="0" err="1" smtClean="0">
              <a:solidFill>
                <a:srgbClr val="FFC000"/>
              </a:solidFill>
            </a:rPr>
            <a:t>Chroococcidiopsis</a:t>
          </a:r>
          <a:r>
            <a:rPr lang="en-US" sz="1400" b="1" noProof="0" dirty="0" smtClean="0">
              <a:solidFill>
                <a:srgbClr val="FFC000"/>
              </a:solidFill>
            </a:rPr>
            <a:t> in </a:t>
          </a:r>
          <a:r>
            <a:rPr lang="en-US" sz="1400" b="1" u="sng" noProof="0" dirty="0" smtClean="0">
              <a:solidFill>
                <a:srgbClr val="FFC000"/>
              </a:solidFill>
            </a:rPr>
            <a:t>sub-surface</a:t>
          </a:r>
          <a:r>
            <a:rPr lang="en-US" sz="1400" b="1" noProof="0" dirty="0" smtClean="0">
              <a:solidFill>
                <a:srgbClr val="FFC000"/>
              </a:solidFill>
            </a:rPr>
            <a:t> environments</a:t>
          </a:r>
          <a:endParaRPr lang="en-US" sz="1400" b="1" noProof="0" dirty="0">
            <a:solidFill>
              <a:srgbClr val="FFC000"/>
            </a:solidFill>
          </a:endParaRPr>
        </a:p>
      </dgm:t>
    </dgm:pt>
    <dgm:pt modelId="{2591BC91-736B-4510-86C9-FF59337C5C6B}" type="parTrans" cxnId="{05B51EAA-E21D-4B4B-9A10-BF651EB49E4D}">
      <dgm:prSet/>
      <dgm:spPr/>
      <dgm:t>
        <a:bodyPr/>
        <a:lstStyle/>
        <a:p>
          <a:endParaRPr lang="en-US"/>
        </a:p>
      </dgm:t>
    </dgm:pt>
    <dgm:pt modelId="{30D6E2E8-E0C4-486C-8518-6239516E3294}" type="sibTrans" cxnId="{05B51EAA-E21D-4B4B-9A10-BF651EB49E4D}">
      <dgm:prSet/>
      <dgm:spPr/>
      <dgm:t>
        <a:bodyPr/>
        <a:lstStyle/>
        <a:p>
          <a:endParaRPr lang="en-US"/>
        </a:p>
      </dgm:t>
    </dgm:pt>
    <dgm:pt modelId="{2D61C241-08EB-477A-9D22-8F5C17B21465}">
      <dgm:prSet phldrT="[Text]" custT="1"/>
      <dgm:spPr/>
      <dgm:t>
        <a:bodyPr/>
        <a:lstStyle/>
        <a:p>
          <a:pPr algn="ctr"/>
          <a:r>
            <a:rPr lang="en-US" sz="1400" b="1" noProof="0" smtClean="0">
              <a:solidFill>
                <a:srgbClr val="FFC000"/>
              </a:solidFill>
            </a:rPr>
            <a:t>Performs low-energy </a:t>
          </a:r>
          <a:r>
            <a:rPr lang="en-US" sz="1400" b="1" noProof="0" dirty="0" smtClean="0">
              <a:solidFill>
                <a:srgbClr val="FFC000"/>
              </a:solidFill>
            </a:rPr>
            <a:t>light driven photosynthesis</a:t>
          </a:r>
          <a:endParaRPr lang="en-US" sz="1400" b="1" noProof="0" dirty="0">
            <a:solidFill>
              <a:srgbClr val="FFC000"/>
            </a:solidFill>
          </a:endParaRPr>
        </a:p>
      </dgm:t>
    </dgm:pt>
    <dgm:pt modelId="{412378E0-47F5-43E6-94AF-C64635D940C8}" type="parTrans" cxnId="{6A22793C-F7D9-4DBB-8C5A-34C7FB33F83D}">
      <dgm:prSet/>
      <dgm:spPr/>
      <dgm:t>
        <a:bodyPr/>
        <a:lstStyle/>
        <a:p>
          <a:endParaRPr lang="en-US"/>
        </a:p>
      </dgm:t>
    </dgm:pt>
    <dgm:pt modelId="{5FA239DE-EF75-4D0A-96B8-03BBF9DB0697}" type="sibTrans" cxnId="{6A22793C-F7D9-4DBB-8C5A-34C7FB33F83D}">
      <dgm:prSet/>
      <dgm:spPr/>
      <dgm:t>
        <a:bodyPr/>
        <a:lstStyle/>
        <a:p>
          <a:endParaRPr lang="en-US"/>
        </a:p>
      </dgm:t>
    </dgm:pt>
    <dgm:pt modelId="{10D3A189-2175-49C7-A7CC-664ACE8037E4}">
      <dgm:prSet phldrT="[Text]" custT="1"/>
      <dgm:spPr/>
      <dgm:t>
        <a:bodyPr/>
        <a:lstStyle/>
        <a:p>
          <a:pPr algn="ctr"/>
          <a:r>
            <a:rPr lang="fr-CH" sz="1400" b="1" smtClean="0">
              <a:solidFill>
                <a:srgbClr val="FFC000"/>
              </a:solidFill>
            </a:rPr>
            <a:t>Produces oxygen on Mars</a:t>
          </a:r>
          <a:endParaRPr lang="en-US" sz="1400" b="1" dirty="0">
            <a:solidFill>
              <a:srgbClr val="FFC000"/>
            </a:solidFill>
          </a:endParaRPr>
        </a:p>
      </dgm:t>
    </dgm:pt>
    <dgm:pt modelId="{E434D1D6-FD4B-4A8D-8DDC-C8CAF9B52B8A}" type="parTrans" cxnId="{EF6474D7-0542-4E0F-98BA-217DDBCA1101}">
      <dgm:prSet/>
      <dgm:spPr/>
      <dgm:t>
        <a:bodyPr/>
        <a:lstStyle/>
        <a:p>
          <a:endParaRPr lang="en-US"/>
        </a:p>
      </dgm:t>
    </dgm:pt>
    <dgm:pt modelId="{8E64FBDA-FE43-469E-A3EA-9D45C5D1F4CF}" type="sibTrans" cxnId="{EF6474D7-0542-4E0F-98BA-217DDBCA1101}">
      <dgm:prSet/>
      <dgm:spPr/>
      <dgm:t>
        <a:bodyPr/>
        <a:lstStyle/>
        <a:p>
          <a:endParaRPr lang="en-US"/>
        </a:p>
      </dgm:t>
    </dgm:pt>
    <dgm:pt modelId="{BCFD050A-EAA9-4DD6-ABB4-8F33131DB804}">
      <dgm:prSet phldrT="[Text]" custT="1"/>
      <dgm:spPr/>
      <dgm:t>
        <a:bodyPr/>
        <a:lstStyle/>
        <a:p>
          <a:r>
            <a:rPr lang="fr-CH" sz="1400" b="1" smtClean="0">
              <a:solidFill>
                <a:srgbClr val="FFC000"/>
              </a:solidFill>
            </a:rPr>
            <a:t>Biosphere for humans</a:t>
          </a:r>
          <a:endParaRPr lang="en-US" sz="1400" b="1" dirty="0">
            <a:solidFill>
              <a:srgbClr val="FFC000"/>
            </a:solidFill>
          </a:endParaRPr>
        </a:p>
      </dgm:t>
    </dgm:pt>
    <dgm:pt modelId="{79AFE5F8-1D3B-4EEB-BFD3-81018378397D}" type="parTrans" cxnId="{5652950C-83C2-4B6E-87EA-0BB9E99E3885}">
      <dgm:prSet/>
      <dgm:spPr/>
      <dgm:t>
        <a:bodyPr/>
        <a:lstStyle/>
        <a:p>
          <a:endParaRPr lang="en-US"/>
        </a:p>
      </dgm:t>
    </dgm:pt>
    <dgm:pt modelId="{1FFE4B88-318D-45B2-A814-AAD0058D2401}" type="sibTrans" cxnId="{5652950C-83C2-4B6E-87EA-0BB9E99E3885}">
      <dgm:prSet/>
      <dgm:spPr/>
      <dgm:t>
        <a:bodyPr/>
        <a:lstStyle/>
        <a:p>
          <a:endParaRPr lang="en-US"/>
        </a:p>
      </dgm:t>
    </dgm:pt>
    <dgm:pt modelId="{372B575B-E892-4373-B061-01B58DB38D8B}" type="pres">
      <dgm:prSet presAssocID="{8D525943-F174-45D6-AF6C-7D413A835DBC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FE4928F7-8DB5-45F9-A070-15A52242FA31}" type="pres">
      <dgm:prSet presAssocID="{8D525943-F174-45D6-AF6C-7D413A835DBC}" presName="arrowNode" presStyleLbl="node1" presStyleIdx="0" presStyleCnt="1"/>
      <dgm:spPr>
        <a:solidFill>
          <a:srgbClr val="0B2039"/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F43420CE-574E-45F5-B1D0-30B02F75DAFF}" type="pres">
      <dgm:prSet presAssocID="{C7135C29-FBD0-4077-A0D7-FF47DD8D4952}" presName="txNode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6F9BD4-5891-4A1A-84CD-90CF1064457F}" type="pres">
      <dgm:prSet presAssocID="{7735149F-4DF8-4C30-9EE2-C4100151AD82}" presName="txNode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C7AEE4-0D10-4E99-B4CF-165358559025}" type="pres">
      <dgm:prSet presAssocID="{30D6E2E8-E0C4-486C-8518-6239516E3294}" presName="dotNode2" presStyleCnt="0"/>
      <dgm:spPr/>
      <dgm:t>
        <a:bodyPr/>
        <a:lstStyle/>
        <a:p>
          <a:endParaRPr lang="en-US"/>
        </a:p>
      </dgm:t>
    </dgm:pt>
    <dgm:pt modelId="{82500307-0765-4A34-B893-5027CC7748CC}" type="pres">
      <dgm:prSet presAssocID="{30D6E2E8-E0C4-486C-8518-6239516E3294}" presName="dotRepeatNode" presStyleLbl="fgShp" presStyleIdx="0" presStyleCnt="3" custLinFactNeighborX="-75904" custLinFactNeighborY="-43"/>
      <dgm:spPr/>
      <dgm:t>
        <a:bodyPr/>
        <a:lstStyle/>
        <a:p>
          <a:endParaRPr lang="en-US"/>
        </a:p>
      </dgm:t>
    </dgm:pt>
    <dgm:pt modelId="{7A1D9795-2274-4AF4-BD58-99B80E99DDAA}" type="pres">
      <dgm:prSet presAssocID="{2D61C241-08EB-477A-9D22-8F5C17B21465}" presName="txNode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9705F8-8AF3-462B-9F1F-E35D41E8A210}" type="pres">
      <dgm:prSet presAssocID="{5FA239DE-EF75-4D0A-96B8-03BBF9DB0697}" presName="dotNode3" presStyleCnt="0"/>
      <dgm:spPr/>
      <dgm:t>
        <a:bodyPr/>
        <a:lstStyle/>
        <a:p>
          <a:endParaRPr lang="en-US"/>
        </a:p>
      </dgm:t>
    </dgm:pt>
    <dgm:pt modelId="{1B69E851-FCCB-4FE4-8D9D-1D5E41BC0C12}" type="pres">
      <dgm:prSet presAssocID="{5FA239DE-EF75-4D0A-96B8-03BBF9DB0697}" presName="dotRepeatNode" presStyleLbl="fgShp" presStyleIdx="1" presStyleCnt="3"/>
      <dgm:spPr/>
      <dgm:t>
        <a:bodyPr/>
        <a:lstStyle/>
        <a:p>
          <a:endParaRPr lang="en-US"/>
        </a:p>
      </dgm:t>
    </dgm:pt>
    <dgm:pt modelId="{E72185EB-7B3D-4EE9-A257-934D3A7C4FC7}" type="pres">
      <dgm:prSet presAssocID="{10D3A189-2175-49C7-A7CC-664ACE8037E4}" presName="txNode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CE4FD3-60AC-4658-9E77-E1630DEE8C11}" type="pres">
      <dgm:prSet presAssocID="{8E64FBDA-FE43-469E-A3EA-9D45C5D1F4CF}" presName="dotNode4" presStyleCnt="0"/>
      <dgm:spPr/>
      <dgm:t>
        <a:bodyPr/>
        <a:lstStyle/>
        <a:p>
          <a:endParaRPr lang="en-US"/>
        </a:p>
      </dgm:t>
    </dgm:pt>
    <dgm:pt modelId="{1CC31245-0051-44BD-B2C8-1AF51FE620EC}" type="pres">
      <dgm:prSet presAssocID="{8E64FBDA-FE43-469E-A3EA-9D45C5D1F4CF}" presName="dotRepeatNode" presStyleLbl="fgShp" presStyleIdx="2" presStyleCnt="3"/>
      <dgm:spPr/>
      <dgm:t>
        <a:bodyPr/>
        <a:lstStyle/>
        <a:p>
          <a:endParaRPr lang="en-US"/>
        </a:p>
      </dgm:t>
    </dgm:pt>
    <dgm:pt modelId="{7976CAA4-BE5B-4D77-8D22-1FC96991451C}" type="pres">
      <dgm:prSet presAssocID="{BCFD050A-EAA9-4DD6-ABB4-8F33131DB804}" presName="txNode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6AB7E2-1B82-498E-8BBF-D99CD4A6F28E}" type="presOf" srcId="{2D61C241-08EB-477A-9D22-8F5C17B21465}" destId="{7A1D9795-2274-4AF4-BD58-99B80E99DDAA}" srcOrd="0" destOrd="0" presId="urn:microsoft.com/office/officeart/2009/3/layout/DescendingProcess"/>
    <dgm:cxn modelId="{D1839DE2-80C0-42A0-AFCC-AE85C09B705B}" type="presOf" srcId="{BCFD050A-EAA9-4DD6-ABB4-8F33131DB804}" destId="{7976CAA4-BE5B-4D77-8D22-1FC96991451C}" srcOrd="0" destOrd="0" presId="urn:microsoft.com/office/officeart/2009/3/layout/DescendingProcess"/>
    <dgm:cxn modelId="{CA8CD16F-644B-433D-AF9F-DE246643C2BF}" srcId="{8D525943-F174-45D6-AF6C-7D413A835DBC}" destId="{C7135C29-FBD0-4077-A0D7-FF47DD8D4952}" srcOrd="0" destOrd="0" parTransId="{B1DF301E-F1E2-4690-A10F-BAA456F02F41}" sibTransId="{E7BDA8AA-04D8-4C70-95BE-643E8322806D}"/>
    <dgm:cxn modelId="{7B9EEAE1-3A05-4088-8069-1333F25988A4}" type="presOf" srcId="{8E64FBDA-FE43-469E-A3EA-9D45C5D1F4CF}" destId="{1CC31245-0051-44BD-B2C8-1AF51FE620EC}" srcOrd="0" destOrd="0" presId="urn:microsoft.com/office/officeart/2009/3/layout/DescendingProcess"/>
    <dgm:cxn modelId="{5FD707F6-7F09-4F0C-8C9C-A528665DA674}" type="presOf" srcId="{C7135C29-FBD0-4077-A0D7-FF47DD8D4952}" destId="{F43420CE-574E-45F5-B1D0-30B02F75DAFF}" srcOrd="0" destOrd="0" presId="urn:microsoft.com/office/officeart/2009/3/layout/DescendingProcess"/>
    <dgm:cxn modelId="{5652950C-83C2-4B6E-87EA-0BB9E99E3885}" srcId="{8D525943-F174-45D6-AF6C-7D413A835DBC}" destId="{BCFD050A-EAA9-4DD6-ABB4-8F33131DB804}" srcOrd="4" destOrd="0" parTransId="{79AFE5F8-1D3B-4EEB-BFD3-81018378397D}" sibTransId="{1FFE4B88-318D-45B2-A814-AAD0058D2401}"/>
    <dgm:cxn modelId="{3072C561-B392-4CDD-8D37-2CE915551778}" type="presOf" srcId="{5FA239DE-EF75-4D0A-96B8-03BBF9DB0697}" destId="{1B69E851-FCCB-4FE4-8D9D-1D5E41BC0C12}" srcOrd="0" destOrd="0" presId="urn:microsoft.com/office/officeart/2009/3/layout/DescendingProcess"/>
    <dgm:cxn modelId="{68338D9D-DB40-4520-8E62-BD6CE53E5EE3}" type="presOf" srcId="{10D3A189-2175-49C7-A7CC-664ACE8037E4}" destId="{E72185EB-7B3D-4EE9-A257-934D3A7C4FC7}" srcOrd="0" destOrd="0" presId="urn:microsoft.com/office/officeart/2009/3/layout/DescendingProcess"/>
    <dgm:cxn modelId="{90805DB1-FE3F-4290-AC18-E0D0731A9329}" type="presOf" srcId="{7735149F-4DF8-4C30-9EE2-C4100151AD82}" destId="{A56F9BD4-5891-4A1A-84CD-90CF1064457F}" srcOrd="0" destOrd="0" presId="urn:microsoft.com/office/officeart/2009/3/layout/DescendingProcess"/>
    <dgm:cxn modelId="{6A22793C-F7D9-4DBB-8C5A-34C7FB33F83D}" srcId="{8D525943-F174-45D6-AF6C-7D413A835DBC}" destId="{2D61C241-08EB-477A-9D22-8F5C17B21465}" srcOrd="2" destOrd="0" parTransId="{412378E0-47F5-43E6-94AF-C64635D940C8}" sibTransId="{5FA239DE-EF75-4D0A-96B8-03BBF9DB0697}"/>
    <dgm:cxn modelId="{EE0DC1AD-DDCC-4593-847F-A66FAA7AFC78}" type="presOf" srcId="{30D6E2E8-E0C4-486C-8518-6239516E3294}" destId="{82500307-0765-4A34-B893-5027CC7748CC}" srcOrd="0" destOrd="0" presId="urn:microsoft.com/office/officeart/2009/3/layout/DescendingProcess"/>
    <dgm:cxn modelId="{EF6474D7-0542-4E0F-98BA-217DDBCA1101}" srcId="{8D525943-F174-45D6-AF6C-7D413A835DBC}" destId="{10D3A189-2175-49C7-A7CC-664ACE8037E4}" srcOrd="3" destOrd="0" parTransId="{E434D1D6-FD4B-4A8D-8DDC-C8CAF9B52B8A}" sibTransId="{8E64FBDA-FE43-469E-A3EA-9D45C5D1F4CF}"/>
    <dgm:cxn modelId="{B81435DF-4B7A-45D1-BD18-FE035F5A6633}" type="presOf" srcId="{8D525943-F174-45D6-AF6C-7D413A835DBC}" destId="{372B575B-E892-4373-B061-01B58DB38D8B}" srcOrd="0" destOrd="0" presId="urn:microsoft.com/office/officeart/2009/3/layout/DescendingProcess"/>
    <dgm:cxn modelId="{05B51EAA-E21D-4B4B-9A10-BF651EB49E4D}" srcId="{8D525943-F174-45D6-AF6C-7D413A835DBC}" destId="{7735149F-4DF8-4C30-9EE2-C4100151AD82}" srcOrd="1" destOrd="0" parTransId="{2591BC91-736B-4510-86C9-FF59337C5C6B}" sibTransId="{30D6E2E8-E0C4-486C-8518-6239516E3294}"/>
    <dgm:cxn modelId="{70B66986-8C9F-4E5F-9D5B-25491D53B1F9}" type="presParOf" srcId="{372B575B-E892-4373-B061-01B58DB38D8B}" destId="{FE4928F7-8DB5-45F9-A070-15A52242FA31}" srcOrd="0" destOrd="0" presId="urn:microsoft.com/office/officeart/2009/3/layout/DescendingProcess"/>
    <dgm:cxn modelId="{D1101888-9067-4ACB-A2BD-028886EDA135}" type="presParOf" srcId="{372B575B-E892-4373-B061-01B58DB38D8B}" destId="{F43420CE-574E-45F5-B1D0-30B02F75DAFF}" srcOrd="1" destOrd="0" presId="urn:microsoft.com/office/officeart/2009/3/layout/DescendingProcess"/>
    <dgm:cxn modelId="{D80D1E63-1016-45EF-8724-27AC6D7E5D04}" type="presParOf" srcId="{372B575B-E892-4373-B061-01B58DB38D8B}" destId="{A56F9BD4-5891-4A1A-84CD-90CF1064457F}" srcOrd="2" destOrd="0" presId="urn:microsoft.com/office/officeart/2009/3/layout/DescendingProcess"/>
    <dgm:cxn modelId="{174FB707-60E1-4B38-9733-44246D8DF193}" type="presParOf" srcId="{372B575B-E892-4373-B061-01B58DB38D8B}" destId="{55C7AEE4-0D10-4E99-B4CF-165358559025}" srcOrd="3" destOrd="0" presId="urn:microsoft.com/office/officeart/2009/3/layout/DescendingProcess"/>
    <dgm:cxn modelId="{87F1CB4C-9BCF-4B7E-A663-F8EA0068E648}" type="presParOf" srcId="{55C7AEE4-0D10-4E99-B4CF-165358559025}" destId="{82500307-0765-4A34-B893-5027CC7748CC}" srcOrd="0" destOrd="0" presId="urn:microsoft.com/office/officeart/2009/3/layout/DescendingProcess"/>
    <dgm:cxn modelId="{CB40B364-21B8-462F-812D-857DC3888F81}" type="presParOf" srcId="{372B575B-E892-4373-B061-01B58DB38D8B}" destId="{7A1D9795-2274-4AF4-BD58-99B80E99DDAA}" srcOrd="4" destOrd="0" presId="urn:microsoft.com/office/officeart/2009/3/layout/DescendingProcess"/>
    <dgm:cxn modelId="{EA865619-E4B3-4FE0-AC9B-5692B3171CCC}" type="presParOf" srcId="{372B575B-E892-4373-B061-01B58DB38D8B}" destId="{C99705F8-8AF3-462B-9F1F-E35D41E8A210}" srcOrd="5" destOrd="0" presId="urn:microsoft.com/office/officeart/2009/3/layout/DescendingProcess"/>
    <dgm:cxn modelId="{BC0B6763-7D0E-4059-B75E-852D51B659D7}" type="presParOf" srcId="{C99705F8-8AF3-462B-9F1F-E35D41E8A210}" destId="{1B69E851-FCCB-4FE4-8D9D-1D5E41BC0C12}" srcOrd="0" destOrd="0" presId="urn:microsoft.com/office/officeart/2009/3/layout/DescendingProcess"/>
    <dgm:cxn modelId="{214C973A-3429-448E-9685-4844A80FF1C9}" type="presParOf" srcId="{372B575B-E892-4373-B061-01B58DB38D8B}" destId="{E72185EB-7B3D-4EE9-A257-934D3A7C4FC7}" srcOrd="6" destOrd="0" presId="urn:microsoft.com/office/officeart/2009/3/layout/DescendingProcess"/>
    <dgm:cxn modelId="{A3A7AF40-B7AA-4039-81D6-859E7C0EC25A}" type="presParOf" srcId="{372B575B-E892-4373-B061-01B58DB38D8B}" destId="{9DCE4FD3-60AC-4658-9E77-E1630DEE8C11}" srcOrd="7" destOrd="0" presId="urn:microsoft.com/office/officeart/2009/3/layout/DescendingProcess"/>
    <dgm:cxn modelId="{42883C45-33EB-4971-8727-8400C5B52CB2}" type="presParOf" srcId="{9DCE4FD3-60AC-4658-9E77-E1630DEE8C11}" destId="{1CC31245-0051-44BD-B2C8-1AF51FE620EC}" srcOrd="0" destOrd="0" presId="urn:microsoft.com/office/officeart/2009/3/layout/DescendingProcess"/>
    <dgm:cxn modelId="{6B977B27-AFFA-44B2-B48A-79F0B7274939}" type="presParOf" srcId="{372B575B-E892-4373-B061-01B58DB38D8B}" destId="{7976CAA4-BE5B-4D77-8D22-1FC96991451C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1F1F76-ADCD-4281-8111-DB1FD0128568}" type="doc">
      <dgm:prSet loTypeId="urn:microsoft.com/office/officeart/2008/layout/VerticalCurvedList" loCatId="list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C25051-1D5F-4474-BF79-A6D9FC249504}">
      <dgm:prSet phldrT="[Text]" custT="1"/>
      <dgm:spPr/>
      <dgm:t>
        <a:bodyPr/>
        <a:lstStyle/>
        <a:p>
          <a:pPr algn="l"/>
          <a:r>
            <a:rPr lang="fr-CH" sz="1600" u="none" dirty="0" smtClean="0"/>
            <a:t>Initial </a:t>
          </a:r>
          <a:r>
            <a:rPr lang="fr-CH" sz="1600" u="none" dirty="0" err="1" smtClean="0"/>
            <a:t>activity</a:t>
          </a:r>
          <a:r>
            <a:rPr lang="fr-CH" sz="1600" u="none" dirty="0" smtClean="0"/>
            <a:t> on Mars </a:t>
          </a:r>
          <a:r>
            <a:rPr lang="fr-CH" sz="1600" u="none" dirty="0" smtClean="0">
              <a:sym typeface="Wingdings" panose="05000000000000000000" pitchFamily="2" charset="2"/>
            </a:rPr>
            <a:t> stress </a:t>
          </a:r>
          <a:r>
            <a:rPr lang="fr-CH" sz="1600" u="none" dirty="0" err="1" smtClean="0">
              <a:sym typeface="Wingdings" panose="05000000000000000000" pitchFamily="2" charset="2"/>
            </a:rPr>
            <a:t>provokes</a:t>
          </a:r>
          <a:r>
            <a:rPr lang="fr-CH" sz="1600" u="none" dirty="0" smtClean="0">
              <a:sym typeface="Wingdings" panose="05000000000000000000" pitchFamily="2" charset="2"/>
            </a:rPr>
            <a:t> </a:t>
          </a:r>
          <a:r>
            <a:rPr lang="fr-CH" sz="1600" b="1" u="none" dirty="0" smtClean="0">
              <a:sym typeface="Wingdings" panose="05000000000000000000" pitchFamily="2" charset="2"/>
            </a:rPr>
            <a:t>ineffective </a:t>
          </a:r>
          <a:r>
            <a:rPr lang="fr-CH" sz="1600" b="1" u="none" dirty="0" err="1" smtClean="0">
              <a:sym typeface="Wingdings" panose="05000000000000000000" pitchFamily="2" charset="2"/>
            </a:rPr>
            <a:t>transfer</a:t>
          </a:r>
          <a:r>
            <a:rPr lang="fr-CH" sz="1600" b="1" u="none" dirty="0" smtClean="0">
              <a:sym typeface="Wingdings" panose="05000000000000000000" pitchFamily="2" charset="2"/>
            </a:rPr>
            <a:t> </a:t>
          </a:r>
          <a:r>
            <a:rPr lang="fr-CH" sz="1600" u="none" dirty="0" smtClean="0">
              <a:sym typeface="Wingdings" panose="05000000000000000000" pitchFamily="2" charset="2"/>
            </a:rPr>
            <a:t>of </a:t>
          </a:r>
          <a:r>
            <a:rPr lang="fr-CH" sz="1600" u="none" dirty="0" err="1" smtClean="0">
              <a:sym typeface="Wingdings" panose="05000000000000000000" pitchFamily="2" charset="2"/>
            </a:rPr>
            <a:t>energy</a:t>
          </a:r>
          <a:r>
            <a:rPr lang="fr-CH" sz="1600" u="none" dirty="0" smtClean="0">
              <a:sym typeface="Wingdings" panose="05000000000000000000" pitchFamily="2" charset="2"/>
            </a:rPr>
            <a:t> to </a:t>
          </a:r>
          <a:r>
            <a:rPr lang="fr-CH" sz="1600" u="none" dirty="0" err="1" smtClean="0">
              <a:sym typeface="Wingdings" panose="05000000000000000000" pitchFamily="2" charset="2"/>
            </a:rPr>
            <a:t>heat</a:t>
          </a:r>
          <a:endParaRPr lang="fr-CH" sz="1600" u="none" dirty="0" smtClean="0">
            <a:sym typeface="Wingdings" panose="05000000000000000000" pitchFamily="2" charset="2"/>
          </a:endParaRPr>
        </a:p>
        <a:p>
          <a:pPr algn="l"/>
          <a:r>
            <a:rPr lang="fr-CH" sz="1600" u="none" dirty="0" err="1" smtClean="0">
              <a:sym typeface="Wingdings" panose="05000000000000000000" pitchFamily="2" charset="2"/>
            </a:rPr>
            <a:t>After</a:t>
          </a:r>
          <a:r>
            <a:rPr lang="fr-CH" sz="1600" u="none" dirty="0" smtClean="0">
              <a:sym typeface="Wingdings" panose="05000000000000000000" pitchFamily="2" charset="2"/>
            </a:rPr>
            <a:t> 34 </a:t>
          </a:r>
          <a:r>
            <a:rPr lang="fr-CH" sz="1600" u="none" dirty="0" err="1" smtClean="0">
              <a:sym typeface="Wingdings" panose="05000000000000000000" pitchFamily="2" charset="2"/>
            </a:rPr>
            <a:t>days</a:t>
          </a:r>
          <a:r>
            <a:rPr lang="fr-CH" sz="1600" u="none" dirty="0" smtClean="0">
              <a:sym typeface="Wingdings" panose="05000000000000000000" pitchFamily="2" charset="2"/>
            </a:rPr>
            <a:t>  </a:t>
          </a:r>
          <a:r>
            <a:rPr lang="fr-CH" sz="1600" u="none" dirty="0" err="1" smtClean="0">
              <a:sym typeface="Wingdings" panose="05000000000000000000" pitchFamily="2" charset="2"/>
            </a:rPr>
            <a:t>effects</a:t>
          </a:r>
          <a:r>
            <a:rPr lang="fr-CH" sz="1600" u="none" dirty="0" smtClean="0">
              <a:sym typeface="Wingdings" panose="05000000000000000000" pitchFamily="2" charset="2"/>
            </a:rPr>
            <a:t> </a:t>
          </a:r>
          <a:r>
            <a:rPr lang="fr-CH" sz="1600" u="none" dirty="0" err="1" smtClean="0">
              <a:sym typeface="Wingdings" panose="05000000000000000000" pitchFamily="2" charset="2"/>
            </a:rPr>
            <a:t>decrease</a:t>
          </a:r>
          <a:r>
            <a:rPr lang="fr-CH" sz="1600" u="none" dirty="0" smtClean="0">
              <a:sym typeface="Wingdings" panose="05000000000000000000" pitchFamily="2" charset="2"/>
            </a:rPr>
            <a:t> as Lichen </a:t>
          </a:r>
          <a:r>
            <a:rPr lang="fr-CH" sz="1600" b="1" u="none" dirty="0" err="1" smtClean="0">
              <a:sym typeface="Wingdings" panose="05000000000000000000" pitchFamily="2" charset="2"/>
            </a:rPr>
            <a:t>adapts</a:t>
          </a:r>
          <a:r>
            <a:rPr lang="fr-CH" sz="1600" b="1" u="none" dirty="0" smtClean="0">
              <a:sym typeface="Wingdings" panose="05000000000000000000" pitchFamily="2" charset="2"/>
            </a:rPr>
            <a:t> to niche conditions</a:t>
          </a:r>
          <a:endParaRPr lang="fr-CH" sz="1600" b="1" u="none" dirty="0" smtClean="0"/>
        </a:p>
      </dgm:t>
    </dgm:pt>
    <dgm:pt modelId="{8658405A-2586-46FC-9B51-F04891FA207B}" type="parTrans" cxnId="{F01917C8-BF22-40A3-83FD-E132ADB2D77B}">
      <dgm:prSet/>
      <dgm:spPr/>
      <dgm:t>
        <a:bodyPr/>
        <a:lstStyle/>
        <a:p>
          <a:endParaRPr lang="en-US"/>
        </a:p>
      </dgm:t>
    </dgm:pt>
    <dgm:pt modelId="{B50B20B9-18F4-4449-AD81-68B3EB5E3697}" type="sibTrans" cxnId="{F01917C8-BF22-40A3-83FD-E132ADB2D77B}">
      <dgm:prSet/>
      <dgm:spPr/>
      <dgm:t>
        <a:bodyPr/>
        <a:lstStyle/>
        <a:p>
          <a:endParaRPr lang="en-US"/>
        </a:p>
      </dgm:t>
    </dgm:pt>
    <dgm:pt modelId="{9022BF29-8EEC-4054-B499-24B72096D539}">
      <dgm:prSet phldrT="[Text]"/>
      <dgm:spPr/>
      <dgm:t>
        <a:bodyPr/>
        <a:lstStyle/>
        <a:p>
          <a:r>
            <a:rPr lang="fr-CH" b="1" u="sng" dirty="0" smtClean="0"/>
            <a:t>FUN1 LIVE/DEAD STAIN:</a:t>
          </a:r>
          <a:r>
            <a:rPr lang="fr-CH" b="1" u="none" dirty="0" smtClean="0"/>
            <a:t> </a:t>
          </a:r>
          <a:r>
            <a:rPr lang="fr-CH" b="1" u="none" dirty="0" smtClean="0">
              <a:solidFill>
                <a:srgbClr val="92D050"/>
              </a:solidFill>
            </a:rPr>
            <a:t>Green</a:t>
          </a:r>
          <a:r>
            <a:rPr lang="fr-CH" u="none" dirty="0" smtClean="0"/>
            <a:t> - </a:t>
          </a:r>
          <a:r>
            <a:rPr lang="fr-CH" u="none" dirty="0" err="1" smtClean="0"/>
            <a:t>metabolically</a:t>
          </a:r>
          <a:r>
            <a:rPr lang="fr-CH" u="none" dirty="0" smtClean="0"/>
            <a:t> inactive </a:t>
          </a:r>
          <a:r>
            <a:rPr lang="fr-CH" u="none" dirty="0" err="1" smtClean="0"/>
            <a:t>cells</a:t>
          </a:r>
          <a:r>
            <a:rPr lang="fr-CH" u="none" dirty="0" smtClean="0"/>
            <a:t> </a:t>
          </a:r>
          <a:r>
            <a:rPr lang="fr-CH" b="1" u="none" dirty="0" err="1" smtClean="0">
              <a:solidFill>
                <a:srgbClr val="FF0000"/>
              </a:solidFill>
            </a:rPr>
            <a:t>Red</a:t>
          </a:r>
          <a:r>
            <a:rPr lang="fr-CH" b="1" u="none" dirty="0" smtClean="0">
              <a:solidFill>
                <a:srgbClr val="FF0000"/>
              </a:solidFill>
            </a:rPr>
            <a:t> - </a:t>
          </a:r>
          <a:r>
            <a:rPr lang="fr-CH" u="none" dirty="0" err="1" smtClean="0"/>
            <a:t>matebolically</a:t>
          </a:r>
          <a:r>
            <a:rPr lang="fr-CH" u="none" dirty="0" smtClean="0"/>
            <a:t> active </a:t>
          </a:r>
          <a:r>
            <a:rPr lang="fr-CH" u="none" dirty="0" err="1" smtClean="0"/>
            <a:t>cells</a:t>
          </a:r>
          <a:r>
            <a:rPr lang="fr-CH" u="none" dirty="0" smtClean="0"/>
            <a:t> </a:t>
          </a:r>
          <a:r>
            <a:rPr lang="fr-CH" b="1" u="none" dirty="0" err="1" smtClean="0">
              <a:solidFill>
                <a:schemeClr val="tx1">
                  <a:lumMod val="50000"/>
                </a:schemeClr>
              </a:solidFill>
            </a:rPr>
            <a:t>Unstained</a:t>
          </a:r>
          <a:r>
            <a:rPr lang="fr-CH" u="none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fr-CH" u="none" dirty="0" smtClean="0"/>
            <a:t>- </a:t>
          </a:r>
          <a:r>
            <a:rPr lang="fr-CH" u="none" dirty="0" err="1" smtClean="0"/>
            <a:t>dead</a:t>
          </a:r>
          <a:r>
            <a:rPr lang="fr-CH" u="none" dirty="0" smtClean="0"/>
            <a:t> </a:t>
          </a:r>
          <a:r>
            <a:rPr lang="fr-CH" u="none" dirty="0" err="1" smtClean="0"/>
            <a:t>cells</a:t>
          </a:r>
          <a:endParaRPr lang="fr-CH" u="none" dirty="0" smtClean="0"/>
        </a:p>
        <a:p>
          <a:r>
            <a:rPr lang="fr-CH" b="1" u="none" dirty="0" smtClean="0">
              <a:solidFill>
                <a:schemeClr val="accent2"/>
              </a:solidFill>
              <a:sym typeface="Wingdings" panose="05000000000000000000" pitchFamily="2" charset="2"/>
            </a:rPr>
            <a:t> </a:t>
          </a:r>
          <a:r>
            <a:rPr lang="fr-CH" b="1" u="none" dirty="0" err="1" smtClean="0">
              <a:solidFill>
                <a:schemeClr val="accent2"/>
              </a:solidFill>
              <a:sym typeface="Wingdings" panose="05000000000000000000" pitchFamily="2" charset="2"/>
            </a:rPr>
            <a:t>Metabolic</a:t>
          </a:r>
          <a:r>
            <a:rPr lang="fr-CH" b="1" u="none" dirty="0" smtClean="0">
              <a:solidFill>
                <a:schemeClr val="accent2"/>
              </a:solidFill>
              <a:sym typeface="Wingdings" panose="05000000000000000000" pitchFamily="2" charset="2"/>
            </a:rPr>
            <a:t> </a:t>
          </a:r>
          <a:r>
            <a:rPr lang="fr-CH" b="1" u="none" dirty="0" err="1" smtClean="0">
              <a:solidFill>
                <a:schemeClr val="accent2"/>
              </a:solidFill>
              <a:sym typeface="Wingdings" panose="05000000000000000000" pitchFamily="2" charset="2"/>
            </a:rPr>
            <a:t>acvtivity</a:t>
          </a:r>
          <a:r>
            <a:rPr lang="fr-CH" b="1" u="none" dirty="0" smtClean="0">
              <a:solidFill>
                <a:schemeClr val="accent2"/>
              </a:solidFill>
              <a:sym typeface="Wingdings" panose="05000000000000000000" pitchFamily="2" charset="2"/>
            </a:rPr>
            <a:t> = </a:t>
          </a:r>
          <a:r>
            <a:rPr lang="fr-CH" b="1" u="none" dirty="0" err="1" smtClean="0">
              <a:solidFill>
                <a:schemeClr val="accent2"/>
              </a:solidFill>
              <a:sym typeface="Wingdings" panose="05000000000000000000" pitchFamily="2" charset="2"/>
            </a:rPr>
            <a:t>Photosynthetive</a:t>
          </a:r>
          <a:r>
            <a:rPr lang="fr-CH" b="1" u="none" dirty="0" smtClean="0">
              <a:solidFill>
                <a:schemeClr val="accent2"/>
              </a:solidFill>
              <a:sym typeface="Wingdings" panose="05000000000000000000" pitchFamily="2" charset="2"/>
            </a:rPr>
            <a:t> </a:t>
          </a:r>
          <a:r>
            <a:rPr lang="fr-CH" b="1" u="none" dirty="0" err="1" smtClean="0">
              <a:solidFill>
                <a:schemeClr val="accent2"/>
              </a:solidFill>
              <a:sym typeface="Wingdings" panose="05000000000000000000" pitchFamily="2" charset="2"/>
            </a:rPr>
            <a:t>activity</a:t>
          </a:r>
          <a:r>
            <a:rPr lang="fr-CH" b="1" u="none" dirty="0" smtClean="0">
              <a:solidFill>
                <a:schemeClr val="accent2"/>
              </a:solidFill>
              <a:sym typeface="Wingdings" panose="05000000000000000000" pitchFamily="2" charset="2"/>
            </a:rPr>
            <a:t> ?</a:t>
          </a:r>
          <a:endParaRPr lang="en-US" dirty="0"/>
        </a:p>
      </dgm:t>
    </dgm:pt>
    <dgm:pt modelId="{648D0623-3530-4902-9EFC-9F8FD7EAC2DC}" type="parTrans" cxnId="{2970B25B-817D-4139-8C02-C130FC019741}">
      <dgm:prSet/>
      <dgm:spPr/>
      <dgm:t>
        <a:bodyPr/>
        <a:lstStyle/>
        <a:p>
          <a:endParaRPr lang="en-US"/>
        </a:p>
      </dgm:t>
    </dgm:pt>
    <dgm:pt modelId="{C8382369-2DA6-4C29-AB0B-C43E40726322}" type="sibTrans" cxnId="{2970B25B-817D-4139-8C02-C130FC019741}">
      <dgm:prSet/>
      <dgm:spPr/>
      <dgm:t>
        <a:bodyPr/>
        <a:lstStyle/>
        <a:p>
          <a:endParaRPr lang="en-US"/>
        </a:p>
      </dgm:t>
    </dgm:pt>
    <dgm:pt modelId="{D7A0709C-352B-4920-A692-69774FC109D2}">
      <dgm:prSet phldrT="[Text]"/>
      <dgm:spPr/>
      <dgm:t>
        <a:bodyPr/>
        <a:lstStyle/>
        <a:p>
          <a:r>
            <a:rPr lang="fr-CH" dirty="0" err="1" smtClean="0"/>
            <a:t>Photosynthesis</a:t>
          </a:r>
          <a:r>
            <a:rPr lang="fr-CH" dirty="0" smtClean="0"/>
            <a:t> </a:t>
          </a:r>
          <a:r>
            <a:rPr lang="fr-CH" dirty="0" err="1" smtClean="0"/>
            <a:t>works</a:t>
          </a:r>
          <a:r>
            <a:rPr lang="fr-CH" dirty="0" smtClean="0"/>
            <a:t> best </a:t>
          </a:r>
          <a:r>
            <a:rPr lang="fr-CH" dirty="0" err="1" smtClean="0"/>
            <a:t>with</a:t>
          </a:r>
          <a:r>
            <a:rPr lang="fr-CH" dirty="0" smtClean="0"/>
            <a:t> </a:t>
          </a:r>
          <a:r>
            <a:rPr lang="fr-CH" b="1" dirty="0" smtClean="0"/>
            <a:t>maximum </a:t>
          </a:r>
          <a:r>
            <a:rPr lang="fr-CH" b="1" dirty="0" err="1" smtClean="0"/>
            <a:t>ligth</a:t>
          </a:r>
          <a:r>
            <a:rPr lang="fr-CH" dirty="0" smtClean="0"/>
            <a:t> and </a:t>
          </a:r>
          <a:r>
            <a:rPr lang="fr-CH" b="1" dirty="0" err="1" smtClean="0"/>
            <a:t>low</a:t>
          </a:r>
          <a:r>
            <a:rPr lang="fr-CH" b="1" dirty="0" smtClean="0"/>
            <a:t> </a:t>
          </a:r>
          <a:r>
            <a:rPr lang="fr-CH" b="1" dirty="0" err="1" smtClean="0"/>
            <a:t>temperatures</a:t>
          </a:r>
          <a:r>
            <a:rPr lang="fr-CH" dirty="0" smtClean="0"/>
            <a:t> </a:t>
          </a:r>
          <a:r>
            <a:rPr lang="fr-CH" dirty="0" smtClean="0">
              <a:sym typeface="Wingdings" panose="05000000000000000000" pitchFamily="2" charset="2"/>
            </a:rPr>
            <a:t></a:t>
          </a:r>
          <a:r>
            <a:rPr lang="fr-CH" b="1" dirty="0" smtClean="0">
              <a:sym typeface="Wingdings" panose="05000000000000000000" pitchFamily="2" charset="2"/>
            </a:rPr>
            <a:t> </a:t>
          </a:r>
          <a:r>
            <a:rPr lang="fr-CH" b="1" dirty="0" err="1" smtClean="0">
              <a:solidFill>
                <a:schemeClr val="accent2"/>
              </a:solidFill>
              <a:sym typeface="Wingdings" panose="05000000000000000000" pitchFamily="2" charset="2"/>
            </a:rPr>
            <a:t>sunrise</a:t>
          </a:r>
          <a:r>
            <a:rPr lang="fr-CH" b="1" dirty="0" smtClean="0">
              <a:solidFill>
                <a:schemeClr val="accent2"/>
              </a:solidFill>
              <a:sym typeface="Wingdings" panose="05000000000000000000" pitchFamily="2" charset="2"/>
            </a:rPr>
            <a:t> and </a:t>
          </a:r>
          <a:r>
            <a:rPr lang="fr-CH" b="1" dirty="0" err="1" smtClean="0">
              <a:solidFill>
                <a:schemeClr val="accent2"/>
              </a:solidFill>
              <a:sym typeface="Wingdings" panose="05000000000000000000" pitchFamily="2" charset="2"/>
            </a:rPr>
            <a:t>sunset</a:t>
          </a:r>
          <a:endParaRPr lang="en-US" b="1" dirty="0">
            <a:solidFill>
              <a:schemeClr val="accent2"/>
            </a:solidFill>
          </a:endParaRPr>
        </a:p>
      </dgm:t>
    </dgm:pt>
    <dgm:pt modelId="{F93B1699-AE9C-4907-A5DB-84951DAFAF7C}" type="parTrans" cxnId="{E29ABC54-62C8-4560-B2DB-584F77763D54}">
      <dgm:prSet/>
      <dgm:spPr/>
      <dgm:t>
        <a:bodyPr/>
        <a:lstStyle/>
        <a:p>
          <a:endParaRPr lang="en-US"/>
        </a:p>
      </dgm:t>
    </dgm:pt>
    <dgm:pt modelId="{831EB75A-3699-4969-A082-EE62E640BBB0}" type="sibTrans" cxnId="{E29ABC54-62C8-4560-B2DB-584F77763D54}">
      <dgm:prSet/>
      <dgm:spPr/>
      <dgm:t>
        <a:bodyPr/>
        <a:lstStyle/>
        <a:p>
          <a:endParaRPr lang="en-US"/>
        </a:p>
      </dgm:t>
    </dgm:pt>
    <dgm:pt modelId="{8BB58313-1919-4E5D-8EAC-874B6606097B}" type="pres">
      <dgm:prSet presAssocID="{B91F1F76-ADCD-4281-8111-DB1FD012856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7C70D79-0B13-470A-84E4-7F0325A7E0E0}" type="pres">
      <dgm:prSet presAssocID="{B91F1F76-ADCD-4281-8111-DB1FD0128568}" presName="Name1" presStyleCnt="0"/>
      <dgm:spPr/>
    </dgm:pt>
    <dgm:pt modelId="{FC30249C-67F5-4AAF-AAD9-70A9521D471A}" type="pres">
      <dgm:prSet presAssocID="{B91F1F76-ADCD-4281-8111-DB1FD0128568}" presName="cycle" presStyleCnt="0"/>
      <dgm:spPr/>
    </dgm:pt>
    <dgm:pt modelId="{B22E98A0-BF14-48CD-8CEC-950569A09433}" type="pres">
      <dgm:prSet presAssocID="{B91F1F76-ADCD-4281-8111-DB1FD0128568}" presName="srcNode" presStyleLbl="node1" presStyleIdx="0" presStyleCnt="3"/>
      <dgm:spPr/>
    </dgm:pt>
    <dgm:pt modelId="{B23EE338-1B1C-43F7-9B5C-13876EA0879A}" type="pres">
      <dgm:prSet presAssocID="{B91F1F76-ADCD-4281-8111-DB1FD0128568}" presName="conn" presStyleLbl="parChTrans1D2" presStyleIdx="0" presStyleCnt="1"/>
      <dgm:spPr/>
      <dgm:t>
        <a:bodyPr/>
        <a:lstStyle/>
        <a:p>
          <a:endParaRPr lang="en-US"/>
        </a:p>
      </dgm:t>
    </dgm:pt>
    <dgm:pt modelId="{BCF2640B-93E3-44D7-A402-8E4287F1051B}" type="pres">
      <dgm:prSet presAssocID="{B91F1F76-ADCD-4281-8111-DB1FD0128568}" presName="extraNode" presStyleLbl="node1" presStyleIdx="0" presStyleCnt="3"/>
      <dgm:spPr/>
    </dgm:pt>
    <dgm:pt modelId="{9C652E20-E600-4D21-B4E2-4B75AE39471D}" type="pres">
      <dgm:prSet presAssocID="{B91F1F76-ADCD-4281-8111-DB1FD0128568}" presName="dstNode" presStyleLbl="node1" presStyleIdx="0" presStyleCnt="3"/>
      <dgm:spPr/>
    </dgm:pt>
    <dgm:pt modelId="{3E38FDFE-B305-461B-9174-87AE9A0174E2}" type="pres">
      <dgm:prSet presAssocID="{B1C25051-1D5F-4474-BF79-A6D9FC249504}" presName="text_1" presStyleLbl="node1" presStyleIdx="0" presStyleCnt="3" custLinFactNeighborX="411" custLinFactNeighborY="192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27152A-6FE5-4652-BB5C-078705F6B45F}" type="pres">
      <dgm:prSet presAssocID="{B1C25051-1D5F-4474-BF79-A6D9FC249504}" presName="accent_1" presStyleCnt="0"/>
      <dgm:spPr/>
    </dgm:pt>
    <dgm:pt modelId="{E4E4AADC-5AFA-4119-AD9B-684AFC819FCE}" type="pres">
      <dgm:prSet presAssocID="{B1C25051-1D5F-4474-BF79-A6D9FC249504}" presName="accentRepeatNode" presStyleLbl="solidFgAcc1" presStyleIdx="0" presStyleCnt="3"/>
      <dgm:spPr/>
    </dgm:pt>
    <dgm:pt modelId="{E63036FA-9900-4DC3-839A-EE08C203FFA3}" type="pres">
      <dgm:prSet presAssocID="{9022BF29-8EEC-4054-B499-24B72096D53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FFF866-7068-4F2F-920A-3DE388EC8445}" type="pres">
      <dgm:prSet presAssocID="{9022BF29-8EEC-4054-B499-24B72096D539}" presName="accent_2" presStyleCnt="0"/>
      <dgm:spPr/>
    </dgm:pt>
    <dgm:pt modelId="{DE71C4AA-68AF-4AE7-BB04-7E32F9F1D132}" type="pres">
      <dgm:prSet presAssocID="{9022BF29-8EEC-4054-B499-24B72096D539}" presName="accentRepeatNode" presStyleLbl="solidFgAcc1" presStyleIdx="1" presStyleCnt="3"/>
      <dgm:spPr/>
    </dgm:pt>
    <dgm:pt modelId="{5F05D62B-DC86-44CF-BC0A-9B6C9D511687}" type="pres">
      <dgm:prSet presAssocID="{D7A0709C-352B-4920-A692-69774FC109D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267E72-CF01-4809-8739-9C490CC02752}" type="pres">
      <dgm:prSet presAssocID="{D7A0709C-352B-4920-A692-69774FC109D2}" presName="accent_3" presStyleCnt="0"/>
      <dgm:spPr/>
    </dgm:pt>
    <dgm:pt modelId="{8E587D00-3256-412B-ACE2-D871D42AB284}" type="pres">
      <dgm:prSet presAssocID="{D7A0709C-352B-4920-A692-69774FC109D2}" presName="accentRepeatNode" presStyleLbl="solidFgAcc1" presStyleIdx="2" presStyleCnt="3"/>
      <dgm:spPr/>
    </dgm:pt>
  </dgm:ptLst>
  <dgm:cxnLst>
    <dgm:cxn modelId="{D5CBAB4D-C96A-4D63-AF7E-C9DDF55523A2}" type="presOf" srcId="{B50B20B9-18F4-4449-AD81-68B3EB5E3697}" destId="{B23EE338-1B1C-43F7-9B5C-13876EA0879A}" srcOrd="0" destOrd="0" presId="urn:microsoft.com/office/officeart/2008/layout/VerticalCurvedList"/>
    <dgm:cxn modelId="{F01917C8-BF22-40A3-83FD-E132ADB2D77B}" srcId="{B91F1F76-ADCD-4281-8111-DB1FD0128568}" destId="{B1C25051-1D5F-4474-BF79-A6D9FC249504}" srcOrd="0" destOrd="0" parTransId="{8658405A-2586-46FC-9B51-F04891FA207B}" sibTransId="{B50B20B9-18F4-4449-AD81-68B3EB5E3697}"/>
    <dgm:cxn modelId="{93751DE2-9DBF-4622-8C24-D6ED22DA887D}" type="presOf" srcId="{B91F1F76-ADCD-4281-8111-DB1FD0128568}" destId="{8BB58313-1919-4E5D-8EAC-874B6606097B}" srcOrd="0" destOrd="0" presId="urn:microsoft.com/office/officeart/2008/layout/VerticalCurvedList"/>
    <dgm:cxn modelId="{E29ABC54-62C8-4560-B2DB-584F77763D54}" srcId="{B91F1F76-ADCD-4281-8111-DB1FD0128568}" destId="{D7A0709C-352B-4920-A692-69774FC109D2}" srcOrd="2" destOrd="0" parTransId="{F93B1699-AE9C-4907-A5DB-84951DAFAF7C}" sibTransId="{831EB75A-3699-4969-A082-EE62E640BBB0}"/>
    <dgm:cxn modelId="{AA49CA22-B720-418E-A196-C44AC855D920}" type="presOf" srcId="{B1C25051-1D5F-4474-BF79-A6D9FC249504}" destId="{3E38FDFE-B305-461B-9174-87AE9A0174E2}" srcOrd="0" destOrd="0" presId="urn:microsoft.com/office/officeart/2008/layout/VerticalCurvedList"/>
    <dgm:cxn modelId="{C817DB50-0282-40A2-9908-C5A30156545A}" type="presOf" srcId="{9022BF29-8EEC-4054-B499-24B72096D539}" destId="{E63036FA-9900-4DC3-839A-EE08C203FFA3}" srcOrd="0" destOrd="0" presId="urn:microsoft.com/office/officeart/2008/layout/VerticalCurvedList"/>
    <dgm:cxn modelId="{2970B25B-817D-4139-8C02-C130FC019741}" srcId="{B91F1F76-ADCD-4281-8111-DB1FD0128568}" destId="{9022BF29-8EEC-4054-B499-24B72096D539}" srcOrd="1" destOrd="0" parTransId="{648D0623-3530-4902-9EFC-9F8FD7EAC2DC}" sibTransId="{C8382369-2DA6-4C29-AB0B-C43E40726322}"/>
    <dgm:cxn modelId="{1C2B0E4B-29A3-4C33-8593-78380A38012C}" type="presOf" srcId="{D7A0709C-352B-4920-A692-69774FC109D2}" destId="{5F05D62B-DC86-44CF-BC0A-9B6C9D511687}" srcOrd="0" destOrd="0" presId="urn:microsoft.com/office/officeart/2008/layout/VerticalCurvedList"/>
    <dgm:cxn modelId="{E8E30237-417E-4E33-BD2B-36C5027E4307}" type="presParOf" srcId="{8BB58313-1919-4E5D-8EAC-874B6606097B}" destId="{87C70D79-0B13-470A-84E4-7F0325A7E0E0}" srcOrd="0" destOrd="0" presId="urn:microsoft.com/office/officeart/2008/layout/VerticalCurvedList"/>
    <dgm:cxn modelId="{5D7A5F80-CCCB-42C5-BCE7-7B418BA55FCF}" type="presParOf" srcId="{87C70D79-0B13-470A-84E4-7F0325A7E0E0}" destId="{FC30249C-67F5-4AAF-AAD9-70A9521D471A}" srcOrd="0" destOrd="0" presId="urn:microsoft.com/office/officeart/2008/layout/VerticalCurvedList"/>
    <dgm:cxn modelId="{7C981BE6-98C6-48C1-A6E9-1A5E64408CA5}" type="presParOf" srcId="{FC30249C-67F5-4AAF-AAD9-70A9521D471A}" destId="{B22E98A0-BF14-48CD-8CEC-950569A09433}" srcOrd="0" destOrd="0" presId="urn:microsoft.com/office/officeart/2008/layout/VerticalCurvedList"/>
    <dgm:cxn modelId="{12BE5907-BC1D-4759-9004-5D12E89B20F8}" type="presParOf" srcId="{FC30249C-67F5-4AAF-AAD9-70A9521D471A}" destId="{B23EE338-1B1C-43F7-9B5C-13876EA0879A}" srcOrd="1" destOrd="0" presId="urn:microsoft.com/office/officeart/2008/layout/VerticalCurvedList"/>
    <dgm:cxn modelId="{637EEA16-FBE4-4793-BA38-E1CDEAC884CF}" type="presParOf" srcId="{FC30249C-67F5-4AAF-AAD9-70A9521D471A}" destId="{BCF2640B-93E3-44D7-A402-8E4287F1051B}" srcOrd="2" destOrd="0" presId="urn:microsoft.com/office/officeart/2008/layout/VerticalCurvedList"/>
    <dgm:cxn modelId="{F092A3B4-A6B0-4563-98CE-558B98B3D036}" type="presParOf" srcId="{FC30249C-67F5-4AAF-AAD9-70A9521D471A}" destId="{9C652E20-E600-4D21-B4E2-4B75AE39471D}" srcOrd="3" destOrd="0" presId="urn:microsoft.com/office/officeart/2008/layout/VerticalCurvedList"/>
    <dgm:cxn modelId="{BC0C85E3-2401-46F5-A5A2-AF540C3D4E23}" type="presParOf" srcId="{87C70D79-0B13-470A-84E4-7F0325A7E0E0}" destId="{3E38FDFE-B305-461B-9174-87AE9A0174E2}" srcOrd="1" destOrd="0" presId="urn:microsoft.com/office/officeart/2008/layout/VerticalCurvedList"/>
    <dgm:cxn modelId="{1BFE6A7A-8839-4796-9723-FEC144E7BF1E}" type="presParOf" srcId="{87C70D79-0B13-470A-84E4-7F0325A7E0E0}" destId="{8727152A-6FE5-4652-BB5C-078705F6B45F}" srcOrd="2" destOrd="0" presId="urn:microsoft.com/office/officeart/2008/layout/VerticalCurvedList"/>
    <dgm:cxn modelId="{A568610C-8EF8-4D46-972E-39912E0B6A7F}" type="presParOf" srcId="{8727152A-6FE5-4652-BB5C-078705F6B45F}" destId="{E4E4AADC-5AFA-4119-AD9B-684AFC819FCE}" srcOrd="0" destOrd="0" presId="urn:microsoft.com/office/officeart/2008/layout/VerticalCurvedList"/>
    <dgm:cxn modelId="{DF1C2F8C-AD64-44D4-820A-296602B46A46}" type="presParOf" srcId="{87C70D79-0B13-470A-84E4-7F0325A7E0E0}" destId="{E63036FA-9900-4DC3-839A-EE08C203FFA3}" srcOrd="3" destOrd="0" presId="urn:microsoft.com/office/officeart/2008/layout/VerticalCurvedList"/>
    <dgm:cxn modelId="{68423B9B-037B-4B47-BE12-3C320FE8E75A}" type="presParOf" srcId="{87C70D79-0B13-470A-84E4-7F0325A7E0E0}" destId="{09FFF866-7068-4F2F-920A-3DE388EC8445}" srcOrd="4" destOrd="0" presId="urn:microsoft.com/office/officeart/2008/layout/VerticalCurvedList"/>
    <dgm:cxn modelId="{67CF6EB9-ECA8-45ED-AB0B-4BD619F7FA22}" type="presParOf" srcId="{09FFF866-7068-4F2F-920A-3DE388EC8445}" destId="{DE71C4AA-68AF-4AE7-BB04-7E32F9F1D132}" srcOrd="0" destOrd="0" presId="urn:microsoft.com/office/officeart/2008/layout/VerticalCurvedList"/>
    <dgm:cxn modelId="{35188755-602A-48E1-94AB-1AE4775F9059}" type="presParOf" srcId="{87C70D79-0B13-470A-84E4-7F0325A7E0E0}" destId="{5F05D62B-DC86-44CF-BC0A-9B6C9D511687}" srcOrd="5" destOrd="0" presId="urn:microsoft.com/office/officeart/2008/layout/VerticalCurvedList"/>
    <dgm:cxn modelId="{F4953FE5-EEF8-4C2A-80F9-8CEE1E8698FB}" type="presParOf" srcId="{87C70D79-0B13-470A-84E4-7F0325A7E0E0}" destId="{9A267E72-CF01-4809-8739-9C490CC02752}" srcOrd="6" destOrd="0" presId="urn:microsoft.com/office/officeart/2008/layout/VerticalCurvedList"/>
    <dgm:cxn modelId="{D43A70A8-468A-45AF-AB8F-3CE17F2290E4}" type="presParOf" srcId="{9A267E72-CF01-4809-8739-9C490CC02752}" destId="{8E587D00-3256-412B-ACE2-D871D42AB28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7524F-97EC-4A42-9AF7-4B2B6C6446FF}">
      <dsp:nvSpPr>
        <dsp:cNvPr id="0" name=""/>
        <dsp:cNvSpPr/>
      </dsp:nvSpPr>
      <dsp:spPr>
        <a:xfrm rot="5400000">
          <a:off x="4805726" y="514391"/>
          <a:ext cx="3152620" cy="274277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/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CH" sz="1400" b="1" i="1" u="sng" kern="1200" noProof="0" dirty="0" smtClean="0"/>
            <a:t>COMPOSITION</a:t>
          </a:r>
          <a:endParaRPr lang="en-US" sz="1400" b="1" i="1" u="sng" kern="1200" noProof="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>
              <a:sym typeface="Wingdings" panose="05000000000000000000" pitchFamily="2" charset="2"/>
            </a:rPr>
            <a:t></a:t>
          </a:r>
          <a:r>
            <a:rPr lang="en-US" sz="1400" kern="1200" noProof="0" dirty="0" smtClean="0">
              <a:sym typeface="Wingdings" panose="05000000000000000000" pitchFamily="2" charset="2"/>
            </a:rPr>
            <a:t> Mars atmosphere is </a:t>
          </a:r>
          <a:r>
            <a:rPr lang="en-US" sz="1400" b="1" kern="1200" noProof="0" dirty="0" smtClean="0">
              <a:sym typeface="Wingdings" panose="05000000000000000000" pitchFamily="2" charset="2"/>
            </a:rPr>
            <a:t>extremely thin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noProof="0" dirty="0" smtClean="0">
            <a:sym typeface="Wingdings" panose="05000000000000000000" pitchFamily="2" charset="2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>
              <a:sym typeface="Wingdings" panose="05000000000000000000" pitchFamily="2" charset="2"/>
            </a:rPr>
            <a:t></a:t>
          </a:r>
          <a:r>
            <a:rPr lang="en-US" sz="1400" kern="1200" noProof="0" dirty="0" smtClean="0">
              <a:sym typeface="Wingdings" panose="05000000000000000000" pitchFamily="2" charset="2"/>
            </a:rPr>
            <a:t> No presence of </a:t>
          </a:r>
          <a:r>
            <a:rPr lang="en-US" sz="1400" b="1" kern="1200" noProof="0" dirty="0" smtClean="0">
              <a:sym typeface="Wingdings" panose="05000000000000000000" pitchFamily="2" charset="2"/>
            </a:rPr>
            <a:t>water</a:t>
          </a:r>
          <a:r>
            <a:rPr lang="en-US" sz="1400" kern="1200" noProof="0" dirty="0" smtClean="0">
              <a:sym typeface="Wingdings" panose="05000000000000000000" pitchFamily="2" charset="2"/>
            </a:rPr>
            <a:t> on the surface</a:t>
          </a:r>
          <a:endParaRPr lang="en-US" sz="1400" b="1" u="none" kern="1200" noProof="0" dirty="0" smtClean="0">
            <a:latin typeface="+mn-lt"/>
          </a:endParaRPr>
        </a:p>
      </dsp:txBody>
      <dsp:txXfrm rot="-5400000">
        <a:off x="5438062" y="800754"/>
        <a:ext cx="1887947" cy="2170054"/>
      </dsp:txXfrm>
    </dsp:sp>
    <dsp:sp modelId="{5AD29C61-6020-421D-A1EC-789969DFAB62}">
      <dsp:nvSpPr>
        <dsp:cNvPr id="0" name=""/>
        <dsp:cNvSpPr/>
      </dsp:nvSpPr>
      <dsp:spPr>
        <a:xfrm>
          <a:off x="7836655" y="939994"/>
          <a:ext cx="3518324" cy="1891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D2E7D8-EC18-4BC6-8ABA-23693B3B28FA}">
      <dsp:nvSpPr>
        <dsp:cNvPr id="0" name=""/>
        <dsp:cNvSpPr/>
      </dsp:nvSpPr>
      <dsp:spPr>
        <a:xfrm rot="5400000">
          <a:off x="1843524" y="514391"/>
          <a:ext cx="3152620" cy="274277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400" b="1" i="1" u="sng" kern="1200" noProof="0" dirty="0" smtClean="0">
              <a:latin typeface="+mj-lt"/>
            </a:rPr>
            <a:t>PRESSURE</a:t>
          </a:r>
          <a:endParaRPr lang="en-US" sz="1400" b="1" i="1" u="sng" kern="1200" noProof="0" dirty="0" smtClean="0">
            <a:latin typeface="+mj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noProof="0" dirty="0" smtClean="0">
              <a:latin typeface="+mn-lt"/>
              <a:sym typeface="Wingdings" panose="05000000000000000000" pitchFamily="2" charset="2"/>
            </a:rPr>
            <a:t></a:t>
          </a:r>
          <a:r>
            <a:rPr lang="en-US" sz="1400" b="0" i="0" kern="1200" noProof="0" dirty="0" smtClean="0">
              <a:latin typeface="+mn-lt"/>
              <a:sym typeface="Wingdings" panose="05000000000000000000" pitchFamily="2" charset="2"/>
            </a:rPr>
            <a:t> </a:t>
          </a:r>
          <a:r>
            <a:rPr lang="en-US" sz="1400" b="0" i="0" kern="1200" noProof="0" dirty="0" smtClean="0">
              <a:latin typeface="+mn-lt"/>
            </a:rPr>
            <a:t>Pressure on Mars ranges from 1 to 14 </a:t>
          </a:r>
          <a:r>
            <a:rPr lang="en-US" sz="1400" b="1" i="0" kern="1200" noProof="0" dirty="0" smtClean="0">
              <a:latin typeface="+mn-lt"/>
            </a:rPr>
            <a:t>mbar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0" i="0" kern="1200" noProof="0" dirty="0" smtClean="0"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noProof="0" dirty="0" smtClean="0">
              <a:latin typeface="+mn-lt"/>
              <a:sym typeface="Wingdings" panose="05000000000000000000" pitchFamily="2" charset="2"/>
            </a:rPr>
            <a:t></a:t>
          </a:r>
          <a:r>
            <a:rPr lang="en-US" sz="1400" b="0" i="0" kern="1200" noProof="0" dirty="0" smtClean="0">
              <a:latin typeface="+mn-lt"/>
            </a:rPr>
            <a:t> </a:t>
          </a:r>
          <a:r>
            <a:rPr lang="en-US" sz="1400" b="1" i="0" u="none" kern="1200" noProof="0" dirty="0" smtClean="0">
              <a:latin typeface="+mn-lt"/>
            </a:rPr>
            <a:t>1000 times less </a:t>
          </a:r>
          <a:r>
            <a:rPr lang="en-US" sz="1400" b="0" i="0" u="none" kern="1200" noProof="0" dirty="0" smtClean="0">
              <a:latin typeface="+mn-lt"/>
            </a:rPr>
            <a:t>than Earth’s pressure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none" kern="1200" noProof="0" dirty="0" smtClean="0">
              <a:solidFill>
                <a:schemeClr val="accent2"/>
              </a:solidFill>
              <a:latin typeface="+mn-lt"/>
              <a:sym typeface="Wingdings" panose="05000000000000000000" pitchFamily="2" charset="2"/>
            </a:rPr>
            <a:t> Cell replication on surface is inhibited!</a:t>
          </a:r>
          <a:endParaRPr lang="en-US" sz="1400" b="1" i="0" u="none" kern="1200" noProof="0" dirty="0" smtClean="0">
            <a:solidFill>
              <a:schemeClr val="accent2"/>
            </a:solidFill>
            <a:latin typeface="+mn-lt"/>
          </a:endParaRPr>
        </a:p>
      </dsp:txBody>
      <dsp:txXfrm rot="-5400000">
        <a:off x="2475860" y="800754"/>
        <a:ext cx="1887947" cy="2170054"/>
      </dsp:txXfrm>
    </dsp:sp>
    <dsp:sp modelId="{E8AD6442-2A4C-4E8E-A5D6-C3077FAE6173}">
      <dsp:nvSpPr>
        <dsp:cNvPr id="0" name=""/>
        <dsp:cNvSpPr/>
      </dsp:nvSpPr>
      <dsp:spPr>
        <a:xfrm rot="5400000">
          <a:off x="3318950" y="3190335"/>
          <a:ext cx="3152620" cy="274277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400" b="1" i="1" u="sng" kern="1200" noProof="0" dirty="0" smtClean="0">
              <a:latin typeface="+mj-lt"/>
            </a:rPr>
            <a:t>TEMPERATURE</a:t>
          </a:r>
          <a:endParaRPr lang="en-US" sz="1400" b="1" i="1" u="sng" kern="1200" noProof="0" dirty="0" smtClean="0">
            <a:latin typeface="+mj-lt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>
              <a:latin typeface="+mn-lt"/>
              <a:sym typeface="Wingdings" panose="05000000000000000000" pitchFamily="2" charset="2"/>
            </a:rPr>
            <a:t></a:t>
          </a:r>
          <a:r>
            <a:rPr lang="en-US" sz="1400" kern="1200" noProof="0" dirty="0" smtClean="0">
              <a:latin typeface="+mn-lt"/>
              <a:sym typeface="Wingdings" panose="05000000000000000000" pitchFamily="2" charset="2"/>
            </a:rPr>
            <a:t> </a:t>
          </a:r>
          <a:r>
            <a:rPr lang="en-US" sz="1400" kern="1200" noProof="0" dirty="0" smtClean="0">
              <a:latin typeface="+mn-lt"/>
            </a:rPr>
            <a:t>Mars can’t retain heat.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noProof="0" dirty="0" smtClean="0">
            <a:latin typeface="+mn-lt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>
              <a:latin typeface="+mn-lt"/>
              <a:sym typeface="Wingdings" panose="05000000000000000000" pitchFamily="2" charset="2"/>
            </a:rPr>
            <a:t></a:t>
          </a:r>
          <a:r>
            <a:rPr lang="en-US" sz="1400" kern="1200" noProof="0" dirty="0" smtClean="0">
              <a:latin typeface="+mn-lt"/>
              <a:sym typeface="Wingdings" panose="05000000000000000000" pitchFamily="2" charset="2"/>
            </a:rPr>
            <a:t> </a:t>
          </a:r>
          <a:r>
            <a:rPr lang="en-US" sz="1400" kern="1200" noProof="0" dirty="0" smtClean="0">
              <a:latin typeface="+mn-lt"/>
            </a:rPr>
            <a:t> On average the temperature there is </a:t>
          </a:r>
          <a:r>
            <a:rPr lang="en-US" sz="1400" b="1" u="none" kern="1200" noProof="0" dirty="0" smtClean="0">
              <a:latin typeface="+mn-lt"/>
            </a:rPr>
            <a:t>-60</a:t>
          </a:r>
          <a:r>
            <a:rPr lang="en-US" sz="1400" b="1" u="none" kern="1200" noProof="0" dirty="0" smtClean="0">
              <a:latin typeface="+mn-lt"/>
              <a:cs typeface="Times New Roman" panose="02020603050405020304" pitchFamily="18" charset="0"/>
            </a:rPr>
            <a:t>˚C </a:t>
          </a:r>
          <a:r>
            <a:rPr lang="en-US" sz="1400" u="none" kern="1200" noProof="0" dirty="0" smtClean="0">
              <a:latin typeface="+mn-lt"/>
              <a:cs typeface="Times New Roman" panose="02020603050405020304" pitchFamily="18" charset="0"/>
            </a:rPr>
            <a:t>!</a:t>
          </a:r>
          <a:endParaRPr lang="en-US" sz="1400" b="0" i="0" kern="1200" noProof="0" dirty="0"/>
        </a:p>
      </dsp:txBody>
      <dsp:txXfrm rot="-5400000">
        <a:off x="3951286" y="3476698"/>
        <a:ext cx="1887947" cy="2170054"/>
      </dsp:txXfrm>
    </dsp:sp>
    <dsp:sp modelId="{950B44B2-2041-49AE-9C1F-DD0C5256DF65}">
      <dsp:nvSpPr>
        <dsp:cNvPr id="0" name=""/>
        <dsp:cNvSpPr/>
      </dsp:nvSpPr>
      <dsp:spPr>
        <a:xfrm>
          <a:off x="5547" y="3615938"/>
          <a:ext cx="3404829" cy="1891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396C4C-2273-4242-ADA4-D8E727940CF2}">
      <dsp:nvSpPr>
        <dsp:cNvPr id="0" name=""/>
        <dsp:cNvSpPr/>
      </dsp:nvSpPr>
      <dsp:spPr>
        <a:xfrm rot="5400000">
          <a:off x="6281152" y="3190335"/>
          <a:ext cx="3152620" cy="274277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400" b="1" i="1" u="sng" kern="1200" noProof="0" dirty="0" smtClean="0"/>
            <a:t>RADIATION</a:t>
          </a:r>
          <a:endParaRPr lang="en-US" sz="1400" b="1" i="1" u="sng" kern="1200" noProof="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noProof="0" dirty="0" smtClean="0">
              <a:sym typeface="Wingdings" panose="05000000000000000000" pitchFamily="2" charset="2"/>
            </a:rPr>
            <a:t></a:t>
          </a:r>
          <a:r>
            <a:rPr lang="en-US" sz="1400" b="0" i="0" kern="1200" noProof="0" dirty="0" smtClean="0">
              <a:sym typeface="Wingdings" panose="05000000000000000000" pitchFamily="2" charset="2"/>
            </a:rPr>
            <a:t> </a:t>
          </a:r>
          <a:r>
            <a:rPr lang="en-US" sz="1400" b="0" i="0" kern="1200" noProof="0" dirty="0" smtClean="0"/>
            <a:t>Radiation on Mars is </a:t>
          </a:r>
          <a:r>
            <a:rPr lang="en-US" sz="1400" b="1" i="0" kern="1200" noProof="0" dirty="0" smtClean="0"/>
            <a:t>2.5 times higher </a:t>
          </a:r>
          <a:r>
            <a:rPr lang="en-US" sz="1400" b="0" i="0" kern="1200" noProof="0" dirty="0" smtClean="0"/>
            <a:t>than on the ISS.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0" i="0" kern="1200" noProof="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noProof="0" dirty="0" smtClean="0">
              <a:sym typeface="Wingdings" panose="05000000000000000000" pitchFamily="2" charset="2"/>
            </a:rPr>
            <a:t></a:t>
          </a:r>
          <a:r>
            <a:rPr lang="en-US" sz="1400" b="0" i="0" kern="1200" noProof="0" dirty="0" smtClean="0">
              <a:sym typeface="Wingdings" panose="05000000000000000000" pitchFamily="2" charset="2"/>
            </a:rPr>
            <a:t> </a:t>
          </a:r>
          <a:r>
            <a:rPr lang="en-US" sz="1400" b="1" i="0" kern="1200" noProof="0" dirty="0" smtClean="0"/>
            <a:t>No protection </a:t>
          </a:r>
          <a:r>
            <a:rPr lang="en-US" sz="1400" b="0" i="0" kern="1200" noProof="0" dirty="0" smtClean="0"/>
            <a:t>against radiation</a:t>
          </a:r>
          <a:endParaRPr lang="en-US" sz="1400" kern="1200" noProof="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none" kern="1200" noProof="0" dirty="0" smtClean="0">
              <a:solidFill>
                <a:schemeClr val="accent2"/>
              </a:solidFill>
              <a:latin typeface="+mn-lt"/>
              <a:sym typeface="Wingdings" panose="05000000000000000000" pitchFamily="2" charset="2"/>
            </a:rPr>
            <a:t>All life would be vulnerable to radiations!</a:t>
          </a:r>
          <a:endParaRPr lang="en-US" sz="1400" kern="1200" noProof="0" dirty="0">
            <a:solidFill>
              <a:schemeClr val="accent2"/>
            </a:solidFill>
          </a:endParaRPr>
        </a:p>
      </dsp:txBody>
      <dsp:txXfrm rot="-5400000">
        <a:off x="6913488" y="3476698"/>
        <a:ext cx="1887947" cy="21700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D1E07-80EC-4053-B8E3-308411E5BC65}">
      <dsp:nvSpPr>
        <dsp:cNvPr id="0" name=""/>
        <dsp:cNvSpPr/>
      </dsp:nvSpPr>
      <dsp:spPr>
        <a:xfrm>
          <a:off x="0" y="6783"/>
          <a:ext cx="1584100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noProof="0" dirty="0" smtClean="0"/>
            <a:t>These are the conditions on Mars…</a:t>
          </a:r>
          <a:endParaRPr lang="en-US" sz="1600" kern="1200" noProof="0" dirty="0"/>
        </a:p>
      </dsp:txBody>
      <dsp:txXfrm>
        <a:off x="45692" y="52475"/>
        <a:ext cx="1492716" cy="8446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84A7A-4DFC-4307-B065-F43FBB7DD050}">
      <dsp:nvSpPr>
        <dsp:cNvPr id="0" name=""/>
        <dsp:cNvSpPr/>
      </dsp:nvSpPr>
      <dsp:spPr>
        <a:xfrm>
          <a:off x="0" y="21328"/>
          <a:ext cx="1768324" cy="824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500" b="1" kern="1200" dirty="0" smtClean="0"/>
            <a:t>… </a:t>
          </a:r>
          <a:r>
            <a:rPr lang="fr-CH" sz="1500" b="1" kern="1200" dirty="0" err="1" smtClean="0"/>
            <a:t>so</a:t>
          </a:r>
          <a:r>
            <a:rPr lang="fr-CH" sz="1500" b="1" kern="1200" dirty="0" smtClean="0"/>
            <a:t> how </a:t>
          </a:r>
          <a:r>
            <a:rPr lang="fr-CH" sz="1500" b="1" kern="1200" dirty="0" err="1" smtClean="0"/>
            <a:t>could</a:t>
          </a:r>
          <a:r>
            <a:rPr lang="fr-CH" sz="1500" b="1" kern="1200" dirty="0" smtClean="0"/>
            <a:t> </a:t>
          </a:r>
          <a:r>
            <a:rPr lang="fr-CH" sz="1500" b="1" kern="1200" dirty="0" err="1" smtClean="0"/>
            <a:t>anything</a:t>
          </a:r>
          <a:r>
            <a:rPr lang="fr-CH" sz="1500" b="1" kern="1200" dirty="0" smtClean="0"/>
            <a:t> </a:t>
          </a:r>
          <a:r>
            <a:rPr lang="fr-CH" sz="1500" b="1" kern="1200" dirty="0" err="1" smtClean="0"/>
            <a:t>thrive</a:t>
          </a:r>
          <a:r>
            <a:rPr lang="fr-CH" sz="1500" b="1" kern="1200" dirty="0" smtClean="0"/>
            <a:t> on </a:t>
          </a:r>
          <a:r>
            <a:rPr lang="fr-CH" sz="1500" b="1" kern="1200" dirty="0" err="1" smtClean="0"/>
            <a:t>this</a:t>
          </a:r>
          <a:r>
            <a:rPr lang="fr-CH" sz="1500" b="1" kern="1200" dirty="0" smtClean="0"/>
            <a:t> </a:t>
          </a:r>
          <a:r>
            <a:rPr lang="fr-CH" sz="1500" b="1" kern="1200" dirty="0" err="1" smtClean="0"/>
            <a:t>planet</a:t>
          </a:r>
          <a:r>
            <a:rPr lang="fr-CH" sz="1500" b="1" kern="1200" dirty="0" smtClean="0"/>
            <a:t> ??</a:t>
          </a:r>
          <a:endParaRPr lang="en-US" sz="1500" kern="1200" dirty="0"/>
        </a:p>
      </dsp:txBody>
      <dsp:txXfrm>
        <a:off x="40266" y="61594"/>
        <a:ext cx="1687792" cy="7443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D1E07-80EC-4053-B8E3-308411E5BC65}">
      <dsp:nvSpPr>
        <dsp:cNvPr id="0" name=""/>
        <dsp:cNvSpPr/>
      </dsp:nvSpPr>
      <dsp:spPr>
        <a:xfrm>
          <a:off x="0" y="144451"/>
          <a:ext cx="3253928" cy="14829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noProof="0" dirty="0" smtClean="0"/>
            <a:t>To survive under high radiation, it is more important to protect your proteins rather than your DNA.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600" b="1" i="1" u="sng" kern="1200" noProof="0" dirty="0" smtClean="0">
              <a:solidFill>
                <a:schemeClr val="accent2"/>
              </a:solidFill>
            </a:rPr>
            <a:t>Persistance over </a:t>
          </a:r>
          <a:r>
            <a:rPr lang="fr-CH" sz="1600" b="1" i="1" u="sng" kern="1200" noProof="0" dirty="0" err="1" smtClean="0">
              <a:solidFill>
                <a:schemeClr val="accent2"/>
              </a:solidFill>
            </a:rPr>
            <a:t>resistance</a:t>
          </a:r>
          <a:r>
            <a:rPr lang="fr-CH" sz="1600" b="1" i="1" u="sng" kern="1200" noProof="0" dirty="0" smtClean="0">
              <a:solidFill>
                <a:schemeClr val="accent2"/>
              </a:solidFill>
            </a:rPr>
            <a:t>.</a:t>
          </a:r>
          <a:endParaRPr lang="en-US" sz="1600" i="1" u="sng" kern="1200" noProof="0" dirty="0">
            <a:solidFill>
              <a:schemeClr val="accent2"/>
            </a:solidFill>
          </a:endParaRPr>
        </a:p>
      </dsp:txBody>
      <dsp:txXfrm>
        <a:off x="72393" y="216844"/>
        <a:ext cx="3109142" cy="13381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928F7-8DB5-45F9-A070-15A52242FA31}">
      <dsp:nvSpPr>
        <dsp:cNvPr id="0" name=""/>
        <dsp:cNvSpPr/>
      </dsp:nvSpPr>
      <dsp:spPr>
        <a:xfrm rot="4396374">
          <a:off x="2460939" y="846505"/>
          <a:ext cx="3672272" cy="2560951"/>
        </a:xfrm>
        <a:prstGeom prst="swooshArrow">
          <a:avLst>
            <a:gd name="adj1" fmla="val 16310"/>
            <a:gd name="adj2" fmla="val 31370"/>
          </a:avLst>
        </a:prstGeom>
        <a:solidFill>
          <a:srgbClr val="0B2039"/>
        </a:solidFill>
        <a:ln>
          <a:solidFill>
            <a:schemeClr val="bg1"/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500307-0765-4A34-B893-5027CC7748CC}">
      <dsp:nvSpPr>
        <dsp:cNvPr id="0" name=""/>
        <dsp:cNvSpPr/>
      </dsp:nvSpPr>
      <dsp:spPr>
        <a:xfrm>
          <a:off x="3766193" y="1180859"/>
          <a:ext cx="92736" cy="9273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69E851-FCCB-4FE4-8D9D-1D5E41BC0C12}">
      <dsp:nvSpPr>
        <dsp:cNvPr id="0" name=""/>
        <dsp:cNvSpPr/>
      </dsp:nvSpPr>
      <dsp:spPr>
        <a:xfrm>
          <a:off x="4471572" y="1693076"/>
          <a:ext cx="92736" cy="9273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C31245-0051-44BD-B2C8-1AF51FE620EC}">
      <dsp:nvSpPr>
        <dsp:cNvPr id="0" name=""/>
        <dsp:cNvSpPr/>
      </dsp:nvSpPr>
      <dsp:spPr>
        <a:xfrm>
          <a:off x="4947463" y="2292034"/>
          <a:ext cx="92736" cy="9273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3420CE-574E-45F5-B1D0-30B02F75DAFF}">
      <dsp:nvSpPr>
        <dsp:cNvPr id="0" name=""/>
        <dsp:cNvSpPr/>
      </dsp:nvSpPr>
      <dsp:spPr>
        <a:xfrm>
          <a:off x="2214760" y="0"/>
          <a:ext cx="1731362" cy="680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400" b="1" kern="1200" smtClean="0">
              <a:solidFill>
                <a:srgbClr val="FFC000"/>
              </a:solidFill>
            </a:rPr>
            <a:t>Harsh conditions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400" b="1" kern="1200" smtClean="0">
              <a:solidFill>
                <a:srgbClr val="FFC000"/>
              </a:solidFill>
            </a:rPr>
            <a:t>on Mars</a:t>
          </a:r>
          <a:endParaRPr lang="en-US" sz="1400" b="1" kern="1200" dirty="0">
            <a:solidFill>
              <a:srgbClr val="FFC000"/>
            </a:solidFill>
          </a:endParaRPr>
        </a:p>
      </dsp:txBody>
      <dsp:txXfrm>
        <a:off x="2214760" y="0"/>
        <a:ext cx="1731362" cy="680633"/>
      </dsp:txXfrm>
    </dsp:sp>
    <dsp:sp modelId="{A56F9BD4-5891-4A1A-84CD-90CF1064457F}">
      <dsp:nvSpPr>
        <dsp:cNvPr id="0" name=""/>
        <dsp:cNvSpPr/>
      </dsp:nvSpPr>
      <dsp:spPr>
        <a:xfrm>
          <a:off x="4367265" y="886951"/>
          <a:ext cx="2526853" cy="680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err="1" smtClean="0">
              <a:solidFill>
                <a:srgbClr val="FFC000"/>
              </a:solidFill>
            </a:rPr>
            <a:t>Chroococcidiopsis</a:t>
          </a:r>
          <a:r>
            <a:rPr lang="en-US" sz="1400" b="1" kern="1200" noProof="0" dirty="0" smtClean="0">
              <a:solidFill>
                <a:srgbClr val="FFC000"/>
              </a:solidFill>
            </a:rPr>
            <a:t> in </a:t>
          </a:r>
          <a:r>
            <a:rPr lang="en-US" sz="1400" b="1" u="sng" kern="1200" noProof="0" dirty="0" smtClean="0">
              <a:solidFill>
                <a:srgbClr val="FFC000"/>
              </a:solidFill>
            </a:rPr>
            <a:t>sub-surface</a:t>
          </a:r>
          <a:r>
            <a:rPr lang="en-US" sz="1400" b="1" kern="1200" noProof="0" dirty="0" smtClean="0">
              <a:solidFill>
                <a:srgbClr val="FFC000"/>
              </a:solidFill>
            </a:rPr>
            <a:t> environments</a:t>
          </a:r>
          <a:endParaRPr lang="en-US" sz="1400" b="1" kern="1200" noProof="0" dirty="0">
            <a:solidFill>
              <a:srgbClr val="FFC000"/>
            </a:solidFill>
          </a:endParaRPr>
        </a:p>
      </dsp:txBody>
      <dsp:txXfrm>
        <a:off x="4367265" y="886951"/>
        <a:ext cx="2526853" cy="680633"/>
      </dsp:txXfrm>
    </dsp:sp>
    <dsp:sp modelId="{7A1D9795-2274-4AF4-BD58-99B80E99DDAA}">
      <dsp:nvSpPr>
        <dsp:cNvPr id="0" name=""/>
        <dsp:cNvSpPr/>
      </dsp:nvSpPr>
      <dsp:spPr>
        <a:xfrm>
          <a:off x="2214760" y="1399128"/>
          <a:ext cx="2012124" cy="680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smtClean="0">
              <a:solidFill>
                <a:srgbClr val="FFC000"/>
              </a:solidFill>
            </a:rPr>
            <a:t>Performs low-energy </a:t>
          </a:r>
          <a:r>
            <a:rPr lang="en-US" sz="1400" b="1" kern="1200" noProof="0" dirty="0" smtClean="0">
              <a:solidFill>
                <a:srgbClr val="FFC000"/>
              </a:solidFill>
            </a:rPr>
            <a:t>light driven photosynthesis</a:t>
          </a:r>
          <a:endParaRPr lang="en-US" sz="1400" b="1" kern="1200" noProof="0" dirty="0">
            <a:solidFill>
              <a:srgbClr val="FFC000"/>
            </a:solidFill>
          </a:endParaRPr>
        </a:p>
      </dsp:txBody>
      <dsp:txXfrm>
        <a:off x="2214760" y="1399128"/>
        <a:ext cx="2012124" cy="680633"/>
      </dsp:txXfrm>
    </dsp:sp>
    <dsp:sp modelId="{E72185EB-7B3D-4EE9-A257-934D3A7C4FC7}">
      <dsp:nvSpPr>
        <dsp:cNvPr id="0" name=""/>
        <dsp:cNvSpPr/>
      </dsp:nvSpPr>
      <dsp:spPr>
        <a:xfrm>
          <a:off x="5349930" y="1998085"/>
          <a:ext cx="1544188" cy="680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400" b="1" kern="1200" smtClean="0">
              <a:solidFill>
                <a:srgbClr val="FFC000"/>
              </a:solidFill>
            </a:rPr>
            <a:t>Produces oxygen on Mars</a:t>
          </a:r>
          <a:endParaRPr lang="en-US" sz="1400" b="1" kern="1200" dirty="0">
            <a:solidFill>
              <a:srgbClr val="FFC000"/>
            </a:solidFill>
          </a:endParaRPr>
        </a:p>
      </dsp:txBody>
      <dsp:txXfrm>
        <a:off x="5349930" y="1998085"/>
        <a:ext cx="1544188" cy="680633"/>
      </dsp:txXfrm>
    </dsp:sp>
    <dsp:sp modelId="{7976CAA4-BE5B-4D77-8D22-1FC96991451C}">
      <dsp:nvSpPr>
        <dsp:cNvPr id="0" name=""/>
        <dsp:cNvSpPr/>
      </dsp:nvSpPr>
      <dsp:spPr>
        <a:xfrm>
          <a:off x="4554440" y="3573328"/>
          <a:ext cx="2339679" cy="680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400" b="1" kern="1200" smtClean="0">
              <a:solidFill>
                <a:srgbClr val="FFC000"/>
              </a:solidFill>
            </a:rPr>
            <a:t>Biosphere for humans</a:t>
          </a:r>
          <a:endParaRPr lang="en-US" sz="1400" b="1" kern="1200" dirty="0">
            <a:solidFill>
              <a:srgbClr val="FFC000"/>
            </a:solidFill>
          </a:endParaRPr>
        </a:p>
      </dsp:txBody>
      <dsp:txXfrm>
        <a:off x="4554440" y="3573328"/>
        <a:ext cx="2339679" cy="6806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EE338-1B1C-43F7-9B5C-13876EA0879A}">
      <dsp:nvSpPr>
        <dsp:cNvPr id="0" name=""/>
        <dsp:cNvSpPr/>
      </dsp:nvSpPr>
      <dsp:spPr>
        <a:xfrm>
          <a:off x="-6376661" y="-975710"/>
          <a:ext cx="7592760" cy="7592760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38FDFE-B305-461B-9174-87AE9A0174E2}">
      <dsp:nvSpPr>
        <dsp:cNvPr id="0" name=""/>
        <dsp:cNvSpPr/>
      </dsp:nvSpPr>
      <dsp:spPr>
        <a:xfrm>
          <a:off x="814897" y="781720"/>
          <a:ext cx="7756480" cy="11282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556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600" u="none" kern="1200" dirty="0" smtClean="0"/>
            <a:t>Initial </a:t>
          </a:r>
          <a:r>
            <a:rPr lang="fr-CH" sz="1600" u="none" kern="1200" dirty="0" err="1" smtClean="0"/>
            <a:t>activity</a:t>
          </a:r>
          <a:r>
            <a:rPr lang="fr-CH" sz="1600" u="none" kern="1200" dirty="0" smtClean="0"/>
            <a:t> on Mars </a:t>
          </a:r>
          <a:r>
            <a:rPr lang="fr-CH" sz="1600" u="none" kern="1200" dirty="0" smtClean="0">
              <a:sym typeface="Wingdings" panose="05000000000000000000" pitchFamily="2" charset="2"/>
            </a:rPr>
            <a:t> stress </a:t>
          </a:r>
          <a:r>
            <a:rPr lang="fr-CH" sz="1600" u="none" kern="1200" dirty="0" err="1" smtClean="0">
              <a:sym typeface="Wingdings" panose="05000000000000000000" pitchFamily="2" charset="2"/>
            </a:rPr>
            <a:t>provokes</a:t>
          </a:r>
          <a:r>
            <a:rPr lang="fr-CH" sz="1600" u="none" kern="1200" dirty="0" smtClean="0">
              <a:sym typeface="Wingdings" panose="05000000000000000000" pitchFamily="2" charset="2"/>
            </a:rPr>
            <a:t> </a:t>
          </a:r>
          <a:r>
            <a:rPr lang="fr-CH" sz="1600" b="1" u="none" kern="1200" dirty="0" smtClean="0">
              <a:sym typeface="Wingdings" panose="05000000000000000000" pitchFamily="2" charset="2"/>
            </a:rPr>
            <a:t>ineffective </a:t>
          </a:r>
          <a:r>
            <a:rPr lang="fr-CH" sz="1600" b="1" u="none" kern="1200" dirty="0" err="1" smtClean="0">
              <a:sym typeface="Wingdings" panose="05000000000000000000" pitchFamily="2" charset="2"/>
            </a:rPr>
            <a:t>transfer</a:t>
          </a:r>
          <a:r>
            <a:rPr lang="fr-CH" sz="1600" b="1" u="none" kern="1200" dirty="0" smtClean="0">
              <a:sym typeface="Wingdings" panose="05000000000000000000" pitchFamily="2" charset="2"/>
            </a:rPr>
            <a:t> </a:t>
          </a:r>
          <a:r>
            <a:rPr lang="fr-CH" sz="1600" u="none" kern="1200" dirty="0" smtClean="0">
              <a:sym typeface="Wingdings" panose="05000000000000000000" pitchFamily="2" charset="2"/>
            </a:rPr>
            <a:t>of </a:t>
          </a:r>
          <a:r>
            <a:rPr lang="fr-CH" sz="1600" u="none" kern="1200" dirty="0" err="1" smtClean="0">
              <a:sym typeface="Wingdings" panose="05000000000000000000" pitchFamily="2" charset="2"/>
            </a:rPr>
            <a:t>energy</a:t>
          </a:r>
          <a:r>
            <a:rPr lang="fr-CH" sz="1600" u="none" kern="1200" dirty="0" smtClean="0">
              <a:sym typeface="Wingdings" panose="05000000000000000000" pitchFamily="2" charset="2"/>
            </a:rPr>
            <a:t> to </a:t>
          </a:r>
          <a:r>
            <a:rPr lang="fr-CH" sz="1600" u="none" kern="1200" dirty="0" err="1" smtClean="0">
              <a:sym typeface="Wingdings" panose="05000000000000000000" pitchFamily="2" charset="2"/>
            </a:rPr>
            <a:t>heat</a:t>
          </a:r>
          <a:endParaRPr lang="fr-CH" sz="1600" u="none" kern="1200" dirty="0" smtClean="0">
            <a:sym typeface="Wingdings" panose="05000000000000000000" pitchFamily="2" charset="2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600" u="none" kern="1200" dirty="0" err="1" smtClean="0">
              <a:sym typeface="Wingdings" panose="05000000000000000000" pitchFamily="2" charset="2"/>
            </a:rPr>
            <a:t>After</a:t>
          </a:r>
          <a:r>
            <a:rPr lang="fr-CH" sz="1600" u="none" kern="1200" dirty="0" smtClean="0">
              <a:sym typeface="Wingdings" panose="05000000000000000000" pitchFamily="2" charset="2"/>
            </a:rPr>
            <a:t> 34 </a:t>
          </a:r>
          <a:r>
            <a:rPr lang="fr-CH" sz="1600" u="none" kern="1200" dirty="0" err="1" smtClean="0">
              <a:sym typeface="Wingdings" panose="05000000000000000000" pitchFamily="2" charset="2"/>
            </a:rPr>
            <a:t>days</a:t>
          </a:r>
          <a:r>
            <a:rPr lang="fr-CH" sz="1600" u="none" kern="1200" dirty="0" smtClean="0">
              <a:sym typeface="Wingdings" panose="05000000000000000000" pitchFamily="2" charset="2"/>
            </a:rPr>
            <a:t>  </a:t>
          </a:r>
          <a:r>
            <a:rPr lang="fr-CH" sz="1600" u="none" kern="1200" dirty="0" err="1" smtClean="0">
              <a:sym typeface="Wingdings" panose="05000000000000000000" pitchFamily="2" charset="2"/>
            </a:rPr>
            <a:t>effects</a:t>
          </a:r>
          <a:r>
            <a:rPr lang="fr-CH" sz="1600" u="none" kern="1200" dirty="0" smtClean="0">
              <a:sym typeface="Wingdings" panose="05000000000000000000" pitchFamily="2" charset="2"/>
            </a:rPr>
            <a:t> </a:t>
          </a:r>
          <a:r>
            <a:rPr lang="fr-CH" sz="1600" u="none" kern="1200" dirty="0" err="1" smtClean="0">
              <a:sym typeface="Wingdings" panose="05000000000000000000" pitchFamily="2" charset="2"/>
            </a:rPr>
            <a:t>decrease</a:t>
          </a:r>
          <a:r>
            <a:rPr lang="fr-CH" sz="1600" u="none" kern="1200" dirty="0" smtClean="0">
              <a:sym typeface="Wingdings" panose="05000000000000000000" pitchFamily="2" charset="2"/>
            </a:rPr>
            <a:t> as Lichen </a:t>
          </a:r>
          <a:r>
            <a:rPr lang="fr-CH" sz="1600" b="1" u="none" kern="1200" dirty="0" err="1" smtClean="0">
              <a:sym typeface="Wingdings" panose="05000000000000000000" pitchFamily="2" charset="2"/>
            </a:rPr>
            <a:t>adapts</a:t>
          </a:r>
          <a:r>
            <a:rPr lang="fr-CH" sz="1600" b="1" u="none" kern="1200" dirty="0" smtClean="0">
              <a:sym typeface="Wingdings" panose="05000000000000000000" pitchFamily="2" charset="2"/>
            </a:rPr>
            <a:t> to niche conditions</a:t>
          </a:r>
          <a:endParaRPr lang="fr-CH" sz="1600" b="1" u="none" kern="1200" dirty="0" smtClean="0"/>
        </a:p>
      </dsp:txBody>
      <dsp:txXfrm>
        <a:off x="814897" y="781720"/>
        <a:ext cx="7756480" cy="1128268"/>
      </dsp:txXfrm>
    </dsp:sp>
    <dsp:sp modelId="{E4E4AADC-5AFA-4119-AD9B-684AFC819FCE}">
      <dsp:nvSpPr>
        <dsp:cNvPr id="0" name=""/>
        <dsp:cNvSpPr/>
      </dsp:nvSpPr>
      <dsp:spPr>
        <a:xfrm>
          <a:off x="77850" y="423100"/>
          <a:ext cx="1410335" cy="14103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3036FA-9900-4DC3-839A-EE08C203FFA3}">
      <dsp:nvSpPr>
        <dsp:cNvPr id="0" name=""/>
        <dsp:cNvSpPr/>
      </dsp:nvSpPr>
      <dsp:spPr>
        <a:xfrm>
          <a:off x="1193143" y="2256536"/>
          <a:ext cx="7346355" cy="11282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556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700" b="1" u="sng" kern="1200" dirty="0" smtClean="0"/>
            <a:t>FUN1 LIVE/DEAD STAIN:</a:t>
          </a:r>
          <a:r>
            <a:rPr lang="fr-CH" sz="1700" b="1" u="none" kern="1200" dirty="0" smtClean="0"/>
            <a:t> </a:t>
          </a:r>
          <a:r>
            <a:rPr lang="fr-CH" sz="1700" b="1" u="none" kern="1200" dirty="0" smtClean="0">
              <a:solidFill>
                <a:srgbClr val="92D050"/>
              </a:solidFill>
            </a:rPr>
            <a:t>Green</a:t>
          </a:r>
          <a:r>
            <a:rPr lang="fr-CH" sz="1700" u="none" kern="1200" dirty="0" smtClean="0"/>
            <a:t> - </a:t>
          </a:r>
          <a:r>
            <a:rPr lang="fr-CH" sz="1700" u="none" kern="1200" dirty="0" err="1" smtClean="0"/>
            <a:t>metabolically</a:t>
          </a:r>
          <a:r>
            <a:rPr lang="fr-CH" sz="1700" u="none" kern="1200" dirty="0" smtClean="0"/>
            <a:t> inactive </a:t>
          </a:r>
          <a:r>
            <a:rPr lang="fr-CH" sz="1700" u="none" kern="1200" dirty="0" err="1" smtClean="0"/>
            <a:t>cells</a:t>
          </a:r>
          <a:r>
            <a:rPr lang="fr-CH" sz="1700" u="none" kern="1200" dirty="0" smtClean="0"/>
            <a:t> </a:t>
          </a:r>
          <a:r>
            <a:rPr lang="fr-CH" sz="1700" b="1" u="none" kern="1200" dirty="0" err="1" smtClean="0">
              <a:solidFill>
                <a:srgbClr val="FF0000"/>
              </a:solidFill>
            </a:rPr>
            <a:t>Red</a:t>
          </a:r>
          <a:r>
            <a:rPr lang="fr-CH" sz="1700" b="1" u="none" kern="1200" dirty="0" smtClean="0">
              <a:solidFill>
                <a:srgbClr val="FF0000"/>
              </a:solidFill>
            </a:rPr>
            <a:t> - </a:t>
          </a:r>
          <a:r>
            <a:rPr lang="fr-CH" sz="1700" u="none" kern="1200" dirty="0" err="1" smtClean="0"/>
            <a:t>matebolically</a:t>
          </a:r>
          <a:r>
            <a:rPr lang="fr-CH" sz="1700" u="none" kern="1200" dirty="0" smtClean="0"/>
            <a:t> active </a:t>
          </a:r>
          <a:r>
            <a:rPr lang="fr-CH" sz="1700" u="none" kern="1200" dirty="0" err="1" smtClean="0"/>
            <a:t>cells</a:t>
          </a:r>
          <a:r>
            <a:rPr lang="fr-CH" sz="1700" u="none" kern="1200" dirty="0" smtClean="0"/>
            <a:t> </a:t>
          </a:r>
          <a:r>
            <a:rPr lang="fr-CH" sz="1700" b="1" u="none" kern="1200" dirty="0" err="1" smtClean="0">
              <a:solidFill>
                <a:schemeClr val="tx1">
                  <a:lumMod val="50000"/>
                </a:schemeClr>
              </a:solidFill>
            </a:rPr>
            <a:t>Unstained</a:t>
          </a:r>
          <a:r>
            <a:rPr lang="fr-CH" sz="1700" u="none" kern="1200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fr-CH" sz="1700" u="none" kern="1200" dirty="0" smtClean="0"/>
            <a:t>- </a:t>
          </a:r>
          <a:r>
            <a:rPr lang="fr-CH" sz="1700" u="none" kern="1200" dirty="0" err="1" smtClean="0"/>
            <a:t>dead</a:t>
          </a:r>
          <a:r>
            <a:rPr lang="fr-CH" sz="1700" u="none" kern="1200" dirty="0" smtClean="0"/>
            <a:t> </a:t>
          </a:r>
          <a:r>
            <a:rPr lang="fr-CH" sz="1700" u="none" kern="1200" dirty="0" err="1" smtClean="0"/>
            <a:t>cells</a:t>
          </a:r>
          <a:endParaRPr lang="fr-CH" sz="1700" u="none" kern="1200" dirty="0" smtClean="0"/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700" b="1" u="none" kern="1200" dirty="0" smtClean="0">
              <a:solidFill>
                <a:schemeClr val="accent2"/>
              </a:solidFill>
              <a:sym typeface="Wingdings" panose="05000000000000000000" pitchFamily="2" charset="2"/>
            </a:rPr>
            <a:t> </a:t>
          </a:r>
          <a:r>
            <a:rPr lang="fr-CH" sz="1700" b="1" u="none" kern="1200" dirty="0" err="1" smtClean="0">
              <a:solidFill>
                <a:schemeClr val="accent2"/>
              </a:solidFill>
              <a:sym typeface="Wingdings" panose="05000000000000000000" pitchFamily="2" charset="2"/>
            </a:rPr>
            <a:t>Metabolic</a:t>
          </a:r>
          <a:r>
            <a:rPr lang="fr-CH" sz="1700" b="1" u="none" kern="1200" dirty="0" smtClean="0">
              <a:solidFill>
                <a:schemeClr val="accent2"/>
              </a:solidFill>
              <a:sym typeface="Wingdings" panose="05000000000000000000" pitchFamily="2" charset="2"/>
            </a:rPr>
            <a:t> </a:t>
          </a:r>
          <a:r>
            <a:rPr lang="fr-CH" sz="1700" b="1" u="none" kern="1200" dirty="0" err="1" smtClean="0">
              <a:solidFill>
                <a:schemeClr val="accent2"/>
              </a:solidFill>
              <a:sym typeface="Wingdings" panose="05000000000000000000" pitchFamily="2" charset="2"/>
            </a:rPr>
            <a:t>acvtivity</a:t>
          </a:r>
          <a:r>
            <a:rPr lang="fr-CH" sz="1700" b="1" u="none" kern="1200" dirty="0" smtClean="0">
              <a:solidFill>
                <a:schemeClr val="accent2"/>
              </a:solidFill>
              <a:sym typeface="Wingdings" panose="05000000000000000000" pitchFamily="2" charset="2"/>
            </a:rPr>
            <a:t> = </a:t>
          </a:r>
          <a:r>
            <a:rPr lang="fr-CH" sz="1700" b="1" u="none" kern="1200" dirty="0" err="1" smtClean="0">
              <a:solidFill>
                <a:schemeClr val="accent2"/>
              </a:solidFill>
              <a:sym typeface="Wingdings" panose="05000000000000000000" pitchFamily="2" charset="2"/>
            </a:rPr>
            <a:t>Photosynthetive</a:t>
          </a:r>
          <a:r>
            <a:rPr lang="fr-CH" sz="1700" b="1" u="none" kern="1200" dirty="0" smtClean="0">
              <a:solidFill>
                <a:schemeClr val="accent2"/>
              </a:solidFill>
              <a:sym typeface="Wingdings" panose="05000000000000000000" pitchFamily="2" charset="2"/>
            </a:rPr>
            <a:t> </a:t>
          </a:r>
          <a:r>
            <a:rPr lang="fr-CH" sz="1700" b="1" u="none" kern="1200" dirty="0" err="1" smtClean="0">
              <a:solidFill>
                <a:schemeClr val="accent2"/>
              </a:solidFill>
              <a:sym typeface="Wingdings" panose="05000000000000000000" pitchFamily="2" charset="2"/>
            </a:rPr>
            <a:t>activity</a:t>
          </a:r>
          <a:r>
            <a:rPr lang="fr-CH" sz="1700" b="1" u="none" kern="1200" dirty="0" smtClean="0">
              <a:solidFill>
                <a:schemeClr val="accent2"/>
              </a:solidFill>
              <a:sym typeface="Wingdings" panose="05000000000000000000" pitchFamily="2" charset="2"/>
            </a:rPr>
            <a:t> ?</a:t>
          </a:r>
          <a:endParaRPr lang="en-US" sz="1700" kern="1200" dirty="0"/>
        </a:p>
      </dsp:txBody>
      <dsp:txXfrm>
        <a:off x="1193143" y="2256536"/>
        <a:ext cx="7346355" cy="1128268"/>
      </dsp:txXfrm>
    </dsp:sp>
    <dsp:sp modelId="{DE71C4AA-68AF-4AE7-BB04-7E32F9F1D132}">
      <dsp:nvSpPr>
        <dsp:cNvPr id="0" name=""/>
        <dsp:cNvSpPr/>
      </dsp:nvSpPr>
      <dsp:spPr>
        <a:xfrm>
          <a:off x="487975" y="2115502"/>
          <a:ext cx="1410335" cy="14103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F05D62B-DC86-44CF-BC0A-9B6C9D511687}">
      <dsp:nvSpPr>
        <dsp:cNvPr id="0" name=""/>
        <dsp:cNvSpPr/>
      </dsp:nvSpPr>
      <dsp:spPr>
        <a:xfrm>
          <a:off x="783017" y="3948938"/>
          <a:ext cx="7756480" cy="11282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556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700" kern="1200" dirty="0" err="1" smtClean="0"/>
            <a:t>Photosynthesis</a:t>
          </a:r>
          <a:r>
            <a:rPr lang="fr-CH" sz="1700" kern="1200" dirty="0" smtClean="0"/>
            <a:t> </a:t>
          </a:r>
          <a:r>
            <a:rPr lang="fr-CH" sz="1700" kern="1200" dirty="0" err="1" smtClean="0"/>
            <a:t>works</a:t>
          </a:r>
          <a:r>
            <a:rPr lang="fr-CH" sz="1700" kern="1200" dirty="0" smtClean="0"/>
            <a:t> best </a:t>
          </a:r>
          <a:r>
            <a:rPr lang="fr-CH" sz="1700" kern="1200" dirty="0" err="1" smtClean="0"/>
            <a:t>with</a:t>
          </a:r>
          <a:r>
            <a:rPr lang="fr-CH" sz="1700" kern="1200" dirty="0" smtClean="0"/>
            <a:t> </a:t>
          </a:r>
          <a:r>
            <a:rPr lang="fr-CH" sz="1700" b="1" kern="1200" dirty="0" smtClean="0"/>
            <a:t>maximum </a:t>
          </a:r>
          <a:r>
            <a:rPr lang="fr-CH" sz="1700" b="1" kern="1200" dirty="0" err="1" smtClean="0"/>
            <a:t>ligth</a:t>
          </a:r>
          <a:r>
            <a:rPr lang="fr-CH" sz="1700" kern="1200" dirty="0" smtClean="0"/>
            <a:t> and </a:t>
          </a:r>
          <a:r>
            <a:rPr lang="fr-CH" sz="1700" b="1" kern="1200" dirty="0" err="1" smtClean="0"/>
            <a:t>low</a:t>
          </a:r>
          <a:r>
            <a:rPr lang="fr-CH" sz="1700" b="1" kern="1200" dirty="0" smtClean="0"/>
            <a:t> </a:t>
          </a:r>
          <a:r>
            <a:rPr lang="fr-CH" sz="1700" b="1" kern="1200" dirty="0" err="1" smtClean="0"/>
            <a:t>temperatures</a:t>
          </a:r>
          <a:r>
            <a:rPr lang="fr-CH" sz="1700" kern="1200" dirty="0" smtClean="0"/>
            <a:t> </a:t>
          </a:r>
          <a:r>
            <a:rPr lang="fr-CH" sz="1700" kern="1200" dirty="0" smtClean="0">
              <a:sym typeface="Wingdings" panose="05000000000000000000" pitchFamily="2" charset="2"/>
            </a:rPr>
            <a:t></a:t>
          </a:r>
          <a:r>
            <a:rPr lang="fr-CH" sz="1700" b="1" kern="1200" dirty="0" smtClean="0">
              <a:sym typeface="Wingdings" panose="05000000000000000000" pitchFamily="2" charset="2"/>
            </a:rPr>
            <a:t> </a:t>
          </a:r>
          <a:r>
            <a:rPr lang="fr-CH" sz="1700" b="1" kern="1200" dirty="0" err="1" smtClean="0">
              <a:solidFill>
                <a:schemeClr val="accent2"/>
              </a:solidFill>
              <a:sym typeface="Wingdings" panose="05000000000000000000" pitchFamily="2" charset="2"/>
            </a:rPr>
            <a:t>sunrise</a:t>
          </a:r>
          <a:r>
            <a:rPr lang="fr-CH" sz="1700" b="1" kern="1200" dirty="0" smtClean="0">
              <a:solidFill>
                <a:schemeClr val="accent2"/>
              </a:solidFill>
              <a:sym typeface="Wingdings" panose="05000000000000000000" pitchFamily="2" charset="2"/>
            </a:rPr>
            <a:t> and </a:t>
          </a:r>
          <a:r>
            <a:rPr lang="fr-CH" sz="1700" b="1" kern="1200" dirty="0" err="1" smtClean="0">
              <a:solidFill>
                <a:schemeClr val="accent2"/>
              </a:solidFill>
              <a:sym typeface="Wingdings" panose="05000000000000000000" pitchFamily="2" charset="2"/>
            </a:rPr>
            <a:t>sunset</a:t>
          </a:r>
          <a:endParaRPr lang="en-US" sz="1700" b="1" kern="1200" dirty="0">
            <a:solidFill>
              <a:schemeClr val="accent2"/>
            </a:solidFill>
          </a:endParaRPr>
        </a:p>
      </dsp:txBody>
      <dsp:txXfrm>
        <a:off x="783017" y="3948938"/>
        <a:ext cx="7756480" cy="1128268"/>
      </dsp:txXfrm>
    </dsp:sp>
    <dsp:sp modelId="{8E587D00-3256-412B-ACE2-D871D42AB284}">
      <dsp:nvSpPr>
        <dsp:cNvPr id="0" name=""/>
        <dsp:cNvSpPr/>
      </dsp:nvSpPr>
      <dsp:spPr>
        <a:xfrm>
          <a:off x="77850" y="3807904"/>
          <a:ext cx="1410335" cy="14103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C1A57-9212-4CFF-A495-5940E083F2F9}" type="datetimeFigureOut">
              <a:rPr lang="en-US" smtClean="0"/>
              <a:t>17.12.18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6FE35-D6C7-416D-8CBC-F42010A95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66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6FE35-D6C7-416D-8CBC-F42010A951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61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6FE35-D6C7-416D-8CBC-F42010A951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6FE35-D6C7-416D-8CBC-F42010A951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89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6FE35-D6C7-416D-8CBC-F42010A951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47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6FE35-D6C7-416D-8CBC-F42010A951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13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A7E9-9C2B-4C4B-8924-1C97744DF727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3EDAC-9098-425C-B8CC-A475B509E3C2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DC55-35D2-4568-8DE3-E1634AB5BFAF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9308-4665-4049-A994-56261B6E0788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9FF28-BD36-4E09-96B5-A8E25BB801CB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F27A-1368-41A1-B749-C58CBDF3E3BB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07DA-F50C-4728-B3BF-A01D2E4DAE8B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B752-66DA-44A3-939E-E603BEC689A0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F427-9134-4FB3-ACC4-38253B1ADDBD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A379-6733-4C98-B8EA-259F45638AA0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595C0-02E5-4477-9BA3-320AFEA1E97B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EFAF-D9C3-4E12-8BB0-00CD169D050D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55BF8-8982-4B43-96FC-46247971AA43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46399-EC9B-451B-9A29-18452963E540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27F2-8785-4885-ABFE-FCCE323A6485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4288-8369-4CAC-B983-D8B3D8FB9EA3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4348-A7C4-42D9-ADD2-E3CC79142E9C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45A893B-A973-4E05-BEAC-67833E51429D}" type="datetime1">
              <a:rPr lang="en-US" smtClean="0"/>
              <a:t>17.12.18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jpe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microsoft.com/office/2007/relationships/hdphoto" Target="../media/hdphoto2.wdp"/><Relationship Id="rId10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diagramData" Target="../diagrams/data2.xml"/><Relationship Id="rId20" Type="http://schemas.openxmlformats.org/officeDocument/2006/relationships/hyperlink" Target="https://marsmobile.jpl.nasa.gov/allaboutmars/facts/%23?c=inspace&amp;s=distance" TargetMode="External"/><Relationship Id="rId10" Type="http://schemas.openxmlformats.org/officeDocument/2006/relationships/diagramLayout" Target="../diagrams/layout2.xml"/><Relationship Id="rId11" Type="http://schemas.openxmlformats.org/officeDocument/2006/relationships/diagramQuickStyle" Target="../diagrams/quickStyle2.xml"/><Relationship Id="rId12" Type="http://schemas.openxmlformats.org/officeDocument/2006/relationships/diagramColors" Target="../diagrams/colors2.xml"/><Relationship Id="rId13" Type="http://schemas.microsoft.com/office/2007/relationships/diagramDrawing" Target="../diagrams/drawing2.xml"/><Relationship Id="rId14" Type="http://schemas.openxmlformats.org/officeDocument/2006/relationships/diagramData" Target="../diagrams/data3.xml"/><Relationship Id="rId15" Type="http://schemas.openxmlformats.org/officeDocument/2006/relationships/diagramLayout" Target="../diagrams/layout3.xml"/><Relationship Id="rId16" Type="http://schemas.openxmlformats.org/officeDocument/2006/relationships/diagramQuickStyle" Target="../diagrams/quickStyle3.xml"/><Relationship Id="rId17" Type="http://schemas.openxmlformats.org/officeDocument/2006/relationships/diagramColors" Target="../diagrams/colors3.xml"/><Relationship Id="rId18" Type="http://schemas.microsoft.com/office/2007/relationships/diagramDrawing" Target="../diagrams/drawing3.xml"/><Relationship Id="rId19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4.xml"/><Relationship Id="rId12" Type="http://schemas.openxmlformats.org/officeDocument/2006/relationships/hyperlink" Target="https://www.micropia.nl/en/discover/microbiology/deinococcus-radiodurans/" TargetMode="External"/><Relationship Id="rId13" Type="http://schemas.openxmlformats.org/officeDocument/2006/relationships/hyperlink" Target="https://www.ncbi.nlm.nih.gov/pmc/articles/PMC3685888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diagramData" Target="../diagrams/data4.xml"/><Relationship Id="rId8" Type="http://schemas.openxmlformats.org/officeDocument/2006/relationships/diagramLayout" Target="../diagrams/layout4.xml"/><Relationship Id="rId9" Type="http://schemas.openxmlformats.org/officeDocument/2006/relationships/diagramQuickStyle" Target="../diagrams/quickStyle4.xml"/><Relationship Id="rId10" Type="http://schemas.openxmlformats.org/officeDocument/2006/relationships/diagramColors" Target="../diagrams/colors4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hyperlink" Target="https://scitechdaily.com/scientists-discover-new-type-of-photosynthesis/" TargetMode="External"/><Relationship Id="rId12" Type="http://schemas.openxmlformats.org/officeDocument/2006/relationships/image" Target="../media/image20.jpg"/><Relationship Id="rId13" Type="http://schemas.openxmlformats.org/officeDocument/2006/relationships/hyperlink" Target="https://www.asdigitalnews.com/l/%C2%BFpuede-esta-bacteria-terraformar-mart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image" Target="../media/image18.jpg"/><Relationship Id="rId9" Type="http://schemas.openxmlformats.org/officeDocument/2006/relationships/image" Target="../media/image19.jpg"/><Relationship Id="rId10" Type="http://schemas.openxmlformats.org/officeDocument/2006/relationships/hyperlink" Target="https://reefbuilders.com/2010/08/23/chlorophyll-f-a-newly-discovered-photosynthetic-pigment-uses-infrared-ligh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hyperlink" Target="https://www.youtube.com/watch?v=-0K1jkLZiZQ&amp;t=99s" TargetMode="External"/><Relationship Id="rId5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8" Type="http://schemas.openxmlformats.org/officeDocument/2006/relationships/image" Target="../media/image27.png"/><Relationship Id="rId9" Type="http://schemas.openxmlformats.org/officeDocument/2006/relationships/hyperlink" Target="https://core.ac.uk/download/pdf/31019036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bbc.com/earth/story/20151221-the-microbes-so-extreme-they-might-survive-on-mars" TargetMode="External"/><Relationship Id="rId12" Type="http://schemas.openxmlformats.org/officeDocument/2006/relationships/hyperlink" Target="https://planetsave.com/2012/06/09/microbes-capable-of-surviving-on-mars-found/" TargetMode="External"/><Relationship Id="rId13" Type="http://schemas.openxmlformats.org/officeDocument/2006/relationships/hyperlink" Target="https://www.universetoday.com/137820/life-mars-can-survive-millions-years-even-right-near-surface/" TargetMode="External"/><Relationship Id="rId14" Type="http://schemas.openxmlformats.org/officeDocument/2006/relationships/hyperlink" Target="https://www.cambridge.org/core/journals/international-journal-of-astrobiology/article/bacterial-growth-tolerance-to-concentrations-of-chlorate-and-perchlorate-salts-relevant-to-mars/35D9C3011983169B61A084C931FD4D2D" TargetMode="External"/><Relationship Id="rId15" Type="http://schemas.openxmlformats.org/officeDocument/2006/relationships/hyperlink" Target="http://www.bbc.com/earth/story/20150313-the-toughest-animals-on-earth" TargetMode="External"/><Relationship Id="rId16" Type="http://schemas.openxmlformats.org/officeDocument/2006/relationships/hyperlink" Target="https://www.scientificamerican.com/article/bacteria-discovered-spacecraft-clean-rooms/" TargetMode="External"/><Relationship Id="rId17" Type="http://schemas.openxmlformats.org/officeDocument/2006/relationships/hyperlink" Target="https://www.nasa.gov/mission_pages/station/research/experiments/92.html" TargetMode="External"/><Relationship Id="rId18" Type="http://schemas.openxmlformats.org/officeDocument/2006/relationships/hyperlink" Target="https://www.digitaltrends.com/cool-tech/bacteria-help-terraform-mars/" TargetMode="External"/><Relationship Id="rId19" Type="http://schemas.openxmlformats.org/officeDocument/2006/relationships/hyperlink" Target="https://www.popularmechanics.com/space/moon-mars/a15410/terraform-mars-with-microbes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7.png"/><Relationship Id="rId4" Type="http://schemas.openxmlformats.org/officeDocument/2006/relationships/image" Target="../media/image29.png"/><Relationship Id="rId5" Type="http://schemas.openxmlformats.org/officeDocument/2006/relationships/hyperlink" Target="https://www.ncbi.nlm.nih.gov/pubmed/10567266" TargetMode="External"/><Relationship Id="rId6" Type="http://schemas.openxmlformats.org/officeDocument/2006/relationships/hyperlink" Target="https://www.ncbi.nlm.nih.gov/pmc/articles/PMC3685888/" TargetMode="External"/><Relationship Id="rId7" Type="http://schemas.openxmlformats.org/officeDocument/2006/relationships/hyperlink" Target="https://core.ac.uk/download/pdf/31019036.pdf" TargetMode="External"/><Relationship Id="rId8" Type="http://schemas.openxmlformats.org/officeDocument/2006/relationships/hyperlink" Target="https://www.asdigitalnews.com/l/%C2%BFpuede-esta-bacteria-terraformar-marte/" TargetMode="External"/><Relationship Id="rId9" Type="http://schemas.openxmlformats.org/officeDocument/2006/relationships/hyperlink" Target="https://astrobiology.nasa.gov/news/microbes-could-survive-thin-air-of-mars/" TargetMode="External"/><Relationship Id="rId10" Type="http://schemas.openxmlformats.org/officeDocument/2006/relationships/hyperlink" Target="http://www.astronomy.com/news/2006/10/could-microbes-survive-on-mar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7899" y="408193"/>
            <a:ext cx="6880261" cy="49901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Astronaut micro-organisms</a:t>
            </a:r>
            <a:endParaRPr lang="en-US" sz="32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67899" y="992170"/>
            <a:ext cx="6880261" cy="466761"/>
          </a:xfrm>
        </p:spPr>
        <p:txBody>
          <a:bodyPr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+mj-lt"/>
                <a:cs typeface="Helvetica" panose="020B0604020202020204" pitchFamily="34" charset="0"/>
              </a:rPr>
              <a:t>‘‘Colonizing Mars with Matt Damon’’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8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1555" y="452770"/>
            <a:ext cx="368658" cy="341173"/>
          </a:xfrm>
          <a:prstGeom prst="rect">
            <a:avLst/>
          </a:prstGeom>
          <a:blipFill dpi="0" rotWithShape="1">
            <a:blip r:embed="rId6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715080" flipH="1">
            <a:off x="3637826" y="668528"/>
            <a:ext cx="289648" cy="477352"/>
          </a:xfrm>
          <a:prstGeom prst="rect">
            <a:avLst/>
          </a:prstGeom>
          <a:solidFill>
            <a:schemeClr val="bg2">
              <a:alpha val="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94262" y="1006413"/>
            <a:ext cx="330768" cy="276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6668" y="634511"/>
            <a:ext cx="347825" cy="334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925" y="158559"/>
            <a:ext cx="1830540" cy="18549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73" y="-31173"/>
            <a:ext cx="1387746" cy="6656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848" y="5953991"/>
            <a:ext cx="652897" cy="904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36745" y="5953991"/>
            <a:ext cx="655255" cy="904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21504" y="5953991"/>
            <a:ext cx="662343" cy="9040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03623" y="6396335"/>
            <a:ext cx="3387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err="1" smtClean="0"/>
              <a:t>Gombault</a:t>
            </a:r>
            <a:r>
              <a:rPr lang="fr-CH" sz="800" b="1" dirty="0" smtClean="0"/>
              <a:t> Charlotte</a:t>
            </a:r>
          </a:p>
          <a:p>
            <a:r>
              <a:rPr lang="fr-CH" sz="800" b="1" dirty="0" smtClean="0"/>
              <a:t>Popovic Dorian</a:t>
            </a:r>
          </a:p>
          <a:p>
            <a:r>
              <a:rPr lang="fr-CH" sz="800" b="1" dirty="0" smtClean="0"/>
              <a:t>Nguyen Duc Jasmine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40026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42000"/>
                <a:satMod val="200000"/>
                <a:lumMod val="118000"/>
                <a:alpha val="90000"/>
              </a:schemeClr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918307"/>
              </p:ext>
            </p:extLst>
          </p:nvPr>
        </p:nvGraphicFramePr>
        <p:xfrm>
          <a:off x="634422" y="518260"/>
          <a:ext cx="11360527" cy="6447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61" y="0"/>
            <a:ext cx="12192000" cy="1077916"/>
          </a:xfrm>
        </p:spPr>
        <p:txBody>
          <a:bodyPr/>
          <a:lstStyle/>
          <a:p>
            <a:pPr algn="ctr"/>
            <a:r>
              <a:rPr lang="fr-CH" b="1" u="sng" dirty="0" smtClean="0">
                <a:solidFill>
                  <a:schemeClr val="bg1"/>
                </a:solidFill>
              </a:rPr>
              <a:t>Life conditions on the «</a:t>
            </a:r>
            <a:r>
              <a:rPr lang="fr-CH" b="1" i="1" u="sng" dirty="0" err="1" smtClean="0">
                <a:solidFill>
                  <a:schemeClr val="bg1"/>
                </a:solidFill>
              </a:rPr>
              <a:t>red</a:t>
            </a:r>
            <a:r>
              <a:rPr lang="fr-CH" b="1" i="1" u="sng" dirty="0" smtClean="0">
                <a:solidFill>
                  <a:schemeClr val="bg1"/>
                </a:solidFill>
              </a:rPr>
              <a:t> </a:t>
            </a:r>
            <a:r>
              <a:rPr lang="fr-CH" b="1" i="1" u="sng" dirty="0" err="1" smtClean="0">
                <a:solidFill>
                  <a:schemeClr val="bg1"/>
                </a:solidFill>
              </a:rPr>
              <a:t>planet</a:t>
            </a:r>
            <a:r>
              <a:rPr lang="fr-CH" b="1" u="sng" dirty="0" smtClean="0">
                <a:solidFill>
                  <a:schemeClr val="bg1"/>
                </a:solidFill>
              </a:rPr>
              <a:t>»</a:t>
            </a:r>
            <a:endParaRPr lang="en-US" b="1" u="sng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177" y="1362767"/>
            <a:ext cx="3219499" cy="181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rved Right Arrow 12"/>
          <p:cNvSpPr/>
          <p:nvPr/>
        </p:nvSpPr>
        <p:spPr>
          <a:xfrm rot="19963216">
            <a:off x="1246502" y="1821132"/>
            <a:ext cx="1370476" cy="1602462"/>
          </a:xfrm>
          <a:prstGeom prst="curvedRightArrow">
            <a:avLst/>
          </a:prstGeom>
          <a:solidFill>
            <a:srgbClr val="0E2847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560503680"/>
              </p:ext>
            </p:extLst>
          </p:nvPr>
        </p:nvGraphicFramePr>
        <p:xfrm>
          <a:off x="252045" y="998087"/>
          <a:ext cx="1584100" cy="949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7" name="Curved Left Arrow 16"/>
          <p:cNvSpPr/>
          <p:nvPr/>
        </p:nvSpPr>
        <p:spPr>
          <a:xfrm rot="19375732">
            <a:off x="9589974" y="4187275"/>
            <a:ext cx="1662029" cy="1657185"/>
          </a:xfrm>
          <a:prstGeom prst="curvedLeftArrow">
            <a:avLst/>
          </a:prstGeom>
          <a:solidFill>
            <a:srgbClr val="0B20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27756157"/>
              </p:ext>
            </p:extLst>
          </p:nvPr>
        </p:nvGraphicFramePr>
        <p:xfrm>
          <a:off x="8528177" y="5990492"/>
          <a:ext cx="1768324" cy="867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4" y="4374196"/>
            <a:ext cx="3607472" cy="180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2045" y="6177932"/>
            <a:ext cx="4914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20"/>
              </a:rPr>
              <a:t>https://marsmobile.jpl.nasa.gov/allaboutmars/facts/#?</a:t>
            </a:r>
            <a:r>
              <a:rPr lang="en-US" sz="600" dirty="0" smtClean="0">
                <a:hlinkClick r:id="rId20"/>
              </a:rPr>
              <a:t>c=inspace&amp;s=distance</a:t>
            </a:r>
            <a:endParaRPr lang="en-US" sz="600" dirty="0" smtClean="0"/>
          </a:p>
          <a:p>
            <a:endParaRPr lang="en-US" sz="800" dirty="0"/>
          </a:p>
        </p:txBody>
      </p:sp>
      <p:sp>
        <p:nvSpPr>
          <p:cNvPr id="11" name="TextBox 10"/>
          <p:cNvSpPr txBox="1"/>
          <p:nvPr/>
        </p:nvSpPr>
        <p:spPr>
          <a:xfrm>
            <a:off x="8436618" y="3145260"/>
            <a:ext cx="4914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20"/>
              </a:rPr>
              <a:t>https://marsmobile.jpl.nasa.gov/allaboutmars/facts/#?</a:t>
            </a:r>
            <a:r>
              <a:rPr lang="en-US" sz="600" dirty="0" smtClean="0">
                <a:hlinkClick r:id="rId20"/>
              </a:rPr>
              <a:t>c=inspace&amp;s=distance</a:t>
            </a:r>
            <a:endParaRPr lang="en-US" sz="600" dirty="0" smtClean="0"/>
          </a:p>
          <a:p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34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42000"/>
                <a:satMod val="200000"/>
                <a:lumMod val="118000"/>
                <a:alpha val="90000"/>
              </a:schemeClr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5861" y="0"/>
            <a:ext cx="12192000" cy="107791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CH" sz="2800" b="1" u="sng" dirty="0" err="1" smtClean="0">
                <a:solidFill>
                  <a:schemeClr val="bg1"/>
                </a:solidFill>
              </a:rPr>
              <a:t>Deinococcus</a:t>
            </a:r>
            <a:r>
              <a:rPr lang="fr-CH" sz="2800" b="1" u="sng" dirty="0" smtClean="0">
                <a:solidFill>
                  <a:schemeClr val="bg1"/>
                </a:solidFill>
              </a:rPr>
              <a:t> </a:t>
            </a:r>
            <a:r>
              <a:rPr lang="fr-CH" sz="2800" b="1" u="sng" dirty="0" err="1" smtClean="0">
                <a:solidFill>
                  <a:schemeClr val="bg1"/>
                </a:solidFill>
              </a:rPr>
              <a:t>radiodurans</a:t>
            </a:r>
            <a:r>
              <a:rPr lang="fr-CH" sz="2800" b="1" u="sng" dirty="0">
                <a:solidFill>
                  <a:schemeClr val="bg1"/>
                </a:solidFill>
              </a:rPr>
              <a:t> </a:t>
            </a:r>
            <a:r>
              <a:rPr lang="fr-CH" sz="2800" b="1" u="sng" dirty="0" smtClean="0">
                <a:solidFill>
                  <a:schemeClr val="bg1"/>
                </a:solidFill>
              </a:rPr>
              <a:t>- the </a:t>
            </a:r>
            <a:r>
              <a:rPr lang="fr-CH" sz="2800" b="1" u="sng" dirty="0" err="1" smtClean="0">
                <a:solidFill>
                  <a:schemeClr val="bg1"/>
                </a:solidFill>
              </a:rPr>
              <a:t>world’s</a:t>
            </a:r>
            <a:r>
              <a:rPr lang="fr-CH" sz="2800" b="1" u="sng" dirty="0" smtClean="0">
                <a:solidFill>
                  <a:schemeClr val="bg1"/>
                </a:solidFill>
              </a:rPr>
              <a:t> </a:t>
            </a:r>
            <a:r>
              <a:rPr lang="fr-CH" sz="2800" b="1" u="sng" dirty="0" err="1" smtClean="0">
                <a:solidFill>
                  <a:schemeClr val="bg1"/>
                </a:solidFill>
              </a:rPr>
              <a:t>toughest</a:t>
            </a:r>
            <a:r>
              <a:rPr lang="fr-CH" sz="2800" b="1" u="sng" dirty="0" smtClean="0">
                <a:solidFill>
                  <a:schemeClr val="bg1"/>
                </a:solidFill>
              </a:rPr>
              <a:t> </a:t>
            </a:r>
            <a:r>
              <a:rPr lang="fr-CH" sz="2800" b="1" u="sng" dirty="0" err="1" smtClean="0">
                <a:solidFill>
                  <a:schemeClr val="bg1"/>
                </a:solidFill>
              </a:rPr>
              <a:t>bacteria</a:t>
            </a:r>
            <a:endParaRPr lang="en-US" sz="2800" b="1" u="sng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29894" y="1218420"/>
            <a:ext cx="5453879" cy="2387134"/>
          </a:xfrm>
          <a:solidFill>
            <a:srgbClr val="660402"/>
          </a:solidFill>
          <a:ln>
            <a:solidFill>
              <a:schemeClr val="tx1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0399988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800" b="1" u="sng" dirty="0" err="1" smtClean="0">
                <a:solidFill>
                  <a:schemeClr val="accent2"/>
                </a:solidFill>
              </a:rPr>
              <a:t>Charactericstics</a:t>
            </a:r>
            <a:r>
              <a:rPr lang="en-GB" sz="1800" b="1" u="sng" dirty="0" smtClean="0">
                <a:solidFill>
                  <a:schemeClr val="accent2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500" b="1" dirty="0" smtClean="0"/>
              <a:t>Poly-</a:t>
            </a:r>
            <a:r>
              <a:rPr lang="en-GB" sz="1500" b="1" dirty="0" err="1" smtClean="0"/>
              <a:t>extremophili</a:t>
            </a:r>
            <a:r>
              <a:rPr lang="en-GB" sz="1500" dirty="0" err="1" smtClean="0"/>
              <a:t>c</a:t>
            </a:r>
            <a:r>
              <a:rPr lang="en-GB" sz="1500" dirty="0" smtClean="0"/>
              <a:t> bacterium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500" dirty="0" smtClean="0"/>
              <a:t>One of the most </a:t>
            </a:r>
            <a:r>
              <a:rPr lang="en-GB" sz="1500" b="1" dirty="0" smtClean="0"/>
              <a:t>radiation-resistant</a:t>
            </a:r>
            <a:r>
              <a:rPr lang="en-GB" sz="1500" dirty="0" smtClean="0"/>
              <a:t> organism known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500" dirty="0" smtClean="0"/>
              <a:t>Can also survive </a:t>
            </a:r>
            <a:r>
              <a:rPr lang="en-GB" sz="1500" b="1" dirty="0" smtClean="0"/>
              <a:t>cold, dehydration, vacuum, acid</a:t>
            </a:r>
            <a:r>
              <a:rPr lang="en-GB" sz="1500" dirty="0" smtClean="0"/>
              <a:t>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500" dirty="0" smtClean="0"/>
              <a:t>(The Guinness Book of World Records: </a:t>
            </a:r>
            <a:r>
              <a:rPr lang="en-GB" sz="1500" i="1" u="sng" dirty="0" smtClean="0"/>
              <a:t>toughest bacterium</a:t>
            </a:r>
            <a:r>
              <a:rPr lang="en-GB" sz="1500" dirty="0" smtClean="0"/>
              <a:t>)</a:t>
            </a:r>
            <a:endParaRPr lang="en-GB" sz="1500" i="1" u="sng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52" y="1530092"/>
            <a:ext cx="982898" cy="631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789" y="2858676"/>
            <a:ext cx="570512" cy="5134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6093650" y="1514947"/>
                <a:ext cx="5576265" cy="3373924"/>
              </a:xfrm>
              <a:prstGeom prst="rect">
                <a:avLst/>
              </a:prstGeom>
              <a:solidFill>
                <a:srgbClr val="660402"/>
              </a:solidFill>
              <a:ln>
                <a:solidFill>
                  <a:schemeClr val="tx1"/>
                </a:solidFill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cene3d>
                <a:camera prst="perspectiveFront" fov="5100000">
                  <a:rot lat="0" lon="1200001" rev="0"/>
                </a:camera>
                <a:lightRig rig="flood" dir="t">
                  <a:rot lat="0" lon="0" rev="13800000"/>
                </a:lightRig>
              </a:scene3d>
              <a:sp3d extrusionH="107950" prstMaterial="plastic">
                <a:bevelT w="82550" h="63500" prst="divot"/>
                <a:bevelB/>
              </a:sp3d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20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8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Wingdings 3" panose="05040102010807070707" pitchFamily="18" charset="2"/>
                  <a:buNone/>
                </a:pPr>
                <a:r>
                  <a:rPr lang="en-US" sz="1600" b="1" u="sng" dirty="0" smtClean="0">
                    <a:solidFill>
                      <a:schemeClr val="accent2"/>
                    </a:solidFill>
                  </a:rPr>
                  <a:t>Radiation resistance is mediated </a:t>
                </a:r>
              </a:p>
              <a:p>
                <a:pPr marL="0" indent="0" algn="ctr">
                  <a:buFont typeface="Wingdings 3" panose="05040102010807070707" pitchFamily="18" charset="2"/>
                  <a:buNone/>
                </a:pPr>
                <a:r>
                  <a:rPr lang="en-US" sz="1600" b="1" u="sng" dirty="0" smtClean="0">
                    <a:solidFill>
                      <a:schemeClr val="accent2"/>
                    </a:solidFill>
                  </a:rPr>
                  <a:t>by various mechanisms:</a:t>
                </a:r>
              </a:p>
              <a:p>
                <a:pPr algn="just">
                  <a:buFont typeface="Wingdings" panose="05000000000000000000" pitchFamily="2" charset="2"/>
                  <a:buChar char="Ø"/>
                </a:pPr>
                <a:r>
                  <a:rPr lang="en-US" sz="1400" b="1" dirty="0" smtClean="0">
                    <a:solidFill>
                      <a:schemeClr val="tx1"/>
                    </a:solidFill>
                  </a:rPr>
                  <a:t>Prevents oxidative damage 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to DRP* via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𝑴𝒏</m:t>
                        </m:r>
                      </m:e>
                      <m:sup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  <m:r>
                      <a:rPr lang="en-U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 smtClean="0">
                    <a:solidFill>
                      <a:schemeClr val="tx1"/>
                    </a:solidFill>
                  </a:rPr>
                  <a:t>complexes</a:t>
                </a:r>
              </a:p>
              <a:p>
                <a:pPr algn="just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chemeClr val="tx1"/>
                    </a:solidFill>
                  </a:rPr>
                  <a:t>High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𝑀𝑛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</m:oMath>
                </a14:m>
                <a:r>
                  <a:rPr lang="en-US" sz="1400" dirty="0" smtClean="0">
                    <a:solidFill>
                      <a:schemeClr val="tx1"/>
                    </a:solidFill>
                  </a:rPr>
                  <a:t> levels act </a:t>
                </a:r>
                <a:r>
                  <a:rPr lang="en-US" sz="1400" b="1" dirty="0" smtClean="0">
                    <a:solidFill>
                      <a:schemeClr val="tx1"/>
                    </a:solidFill>
                  </a:rPr>
                  <a:t>against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 damaging </a:t>
                </a:r>
                <a:r>
                  <a:rPr lang="en-US" sz="1400" b="1" dirty="0" smtClean="0">
                    <a:solidFill>
                      <a:schemeClr val="tx1"/>
                    </a:solidFill>
                  </a:rPr>
                  <a:t>reactive species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 increase</a:t>
                </a:r>
              </a:p>
              <a:p>
                <a:pPr algn="just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chemeClr val="tx1"/>
                    </a:solidFill>
                  </a:rPr>
                  <a:t>Carries </a:t>
                </a:r>
                <a:r>
                  <a:rPr lang="en-US" sz="1400" b="1" dirty="0" smtClean="0">
                    <a:solidFill>
                      <a:schemeClr val="tx1"/>
                    </a:solidFill>
                  </a:rPr>
                  <a:t>multiple copies 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of its DNA</a:t>
                </a:r>
              </a:p>
              <a:p>
                <a:pPr algn="just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chemeClr val="tx1"/>
                    </a:solidFill>
                  </a:rPr>
                  <a:t>Extremely </a:t>
                </a:r>
                <a:r>
                  <a:rPr lang="en-US" sz="1400" b="1" dirty="0" smtClean="0">
                    <a:solidFill>
                      <a:schemeClr val="tx1"/>
                    </a:solidFill>
                  </a:rPr>
                  <a:t>rapid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 and </a:t>
                </a:r>
                <a:r>
                  <a:rPr lang="en-US" sz="1400" b="1" dirty="0" smtClean="0">
                    <a:solidFill>
                      <a:schemeClr val="tx1"/>
                    </a:solidFill>
                  </a:rPr>
                  <a:t>efficient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 DRP (within 12-24 hours for </a:t>
                </a:r>
                <a:r>
                  <a:rPr lang="en-US" sz="1400" dirty="0" smtClean="0"/>
                  <a:t>entire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 genome)</a:t>
                </a:r>
              </a:p>
              <a:p>
                <a:pPr algn="just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chemeClr val="tx1"/>
                    </a:solidFill>
                  </a:rPr>
                  <a:t>DNA tightly packed into </a:t>
                </a:r>
                <a:r>
                  <a:rPr lang="en-US" sz="1400" b="1" dirty="0" err="1" smtClean="0">
                    <a:solidFill>
                      <a:schemeClr val="tx1"/>
                    </a:solidFill>
                  </a:rPr>
                  <a:t>toroids</a:t>
                </a:r>
                <a:endParaRPr lang="en-US" sz="1400" b="1" dirty="0" smtClean="0">
                  <a:solidFill>
                    <a:schemeClr val="tx1"/>
                  </a:solidFill>
                </a:endParaRPr>
              </a:p>
              <a:p>
                <a:pPr algn="just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chemeClr val="tx1"/>
                    </a:solidFill>
                  </a:rPr>
                  <a:t>Easily uptakes DNA from neighbor cells (</a:t>
                </a:r>
                <a:r>
                  <a:rPr lang="en-US" sz="1400" b="1" dirty="0" smtClean="0">
                    <a:solidFill>
                      <a:schemeClr val="tx1"/>
                    </a:solidFill>
                  </a:rPr>
                  <a:t>horizontal gene transfer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650" y="1514947"/>
                <a:ext cx="5576265" cy="337392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0736888" y="6642556"/>
            <a:ext cx="40202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b="1" dirty="0" smtClean="0"/>
              <a:t>*DRP: DNA </a:t>
            </a:r>
            <a:r>
              <a:rPr lang="fr-CH" sz="800" b="1" dirty="0" err="1" smtClean="0"/>
              <a:t>repair</a:t>
            </a:r>
            <a:r>
              <a:rPr lang="fr-CH" sz="800" b="1" dirty="0" smtClean="0"/>
              <a:t> </a:t>
            </a:r>
            <a:r>
              <a:rPr lang="fr-CH" sz="800" b="1" dirty="0" err="1" smtClean="0"/>
              <a:t>protein</a:t>
            </a:r>
            <a:endParaRPr lang="en-US" sz="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87" y="3830595"/>
            <a:ext cx="2919683" cy="2919683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Curved Right Arrow 11"/>
          <p:cNvSpPr/>
          <p:nvPr/>
        </p:nvSpPr>
        <p:spPr>
          <a:xfrm rot="20360038">
            <a:off x="4881266" y="4523325"/>
            <a:ext cx="1586569" cy="1831239"/>
          </a:xfrm>
          <a:prstGeom prst="curvedRightArrow">
            <a:avLst/>
          </a:prstGeom>
          <a:solidFill>
            <a:srgbClr val="0E2847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590461225"/>
              </p:ext>
            </p:extLst>
          </p:nvPr>
        </p:nvGraphicFramePr>
        <p:xfrm>
          <a:off x="6753672" y="5185398"/>
          <a:ext cx="3253928" cy="1771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extBox 1"/>
          <p:cNvSpPr txBox="1"/>
          <p:nvPr/>
        </p:nvSpPr>
        <p:spPr>
          <a:xfrm rot="16200000">
            <a:off x="4931309" y="1977288"/>
            <a:ext cx="1486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hlinkClick r:id="rId12"/>
              </a:rPr>
              <a:t>https://www.micropia.nl/en/discover/microbiology/deinococcus-radiodurans</a:t>
            </a:r>
            <a:r>
              <a:rPr lang="en-US" sz="500" dirty="0" smtClean="0">
                <a:hlinkClick r:id="rId12"/>
              </a:rPr>
              <a:t>/</a:t>
            </a:r>
            <a:endParaRPr lang="en-US" sz="500" dirty="0" smtClean="0"/>
          </a:p>
          <a:p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1484602" y="6702864"/>
            <a:ext cx="6441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13"/>
              </a:rPr>
              <a:t>https://www.ncbi.nlm.nih.gov/pmc/articles/PMC3685888/</a:t>
            </a:r>
            <a:endParaRPr lang="en-US" sz="800" dirty="0"/>
          </a:p>
          <a:p>
            <a:endParaRPr lang="en-US" sz="8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140537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42000"/>
                <a:satMod val="200000"/>
                <a:lumMod val="118000"/>
                <a:alpha val="90000"/>
              </a:schemeClr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954172891"/>
              </p:ext>
            </p:extLst>
          </p:nvPr>
        </p:nvGraphicFramePr>
        <p:xfrm>
          <a:off x="1025609" y="3290174"/>
          <a:ext cx="9108880" cy="4253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71" y="1039789"/>
            <a:ext cx="6703389" cy="2627303"/>
          </a:xfrm>
          <a:solidFill>
            <a:srgbClr val="660402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0399994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00" b="1" u="sng" dirty="0" err="1" smtClean="0">
                <a:solidFill>
                  <a:schemeClr val="accent2"/>
                </a:solidFill>
              </a:rPr>
              <a:t>Charactericstics</a:t>
            </a:r>
            <a:r>
              <a:rPr lang="en-US" sz="1900" b="1" u="sng" dirty="0" smtClean="0">
                <a:solidFill>
                  <a:schemeClr val="accent2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1" dirty="0" smtClean="0"/>
              <a:t>Cyanobacteria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 smtClean="0"/>
              <a:t>Resistant to </a:t>
            </a:r>
            <a:r>
              <a:rPr lang="en-US" sz="1900" b="1" dirty="0" smtClean="0"/>
              <a:t>radiation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 smtClean="0"/>
              <a:t>Can resist a wide range of </a:t>
            </a:r>
            <a:r>
              <a:rPr lang="en-US" sz="1900" b="1" dirty="0" smtClean="0"/>
              <a:t>temperature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 smtClean="0"/>
              <a:t>Can </a:t>
            </a:r>
            <a:r>
              <a:rPr lang="en-US" sz="1900" b="1" dirty="0" smtClean="0"/>
              <a:t>survive</a:t>
            </a:r>
            <a:r>
              <a:rPr lang="en-US" sz="1900" dirty="0" smtClean="0"/>
              <a:t> in places where </a:t>
            </a:r>
            <a:r>
              <a:rPr lang="en-US" sz="1900" b="1" dirty="0" smtClean="0"/>
              <a:t>light access is limited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 smtClean="0"/>
              <a:t>Performs a </a:t>
            </a:r>
            <a:r>
              <a:rPr lang="en-US" sz="1900" b="1" dirty="0" smtClean="0"/>
              <a:t>unique type of photosynthesis</a:t>
            </a:r>
            <a:endParaRPr lang="en-US" sz="16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5861" y="0"/>
            <a:ext cx="12192000" cy="77327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CH" sz="2800" b="1" u="sng" dirty="0" err="1" smtClean="0">
                <a:solidFill>
                  <a:schemeClr val="bg1"/>
                </a:solidFill>
              </a:rPr>
              <a:t>Chroococcidiopsis</a:t>
            </a:r>
            <a:r>
              <a:rPr lang="fr-CH" sz="2800" b="1" u="sng" dirty="0">
                <a:solidFill>
                  <a:schemeClr val="bg1"/>
                </a:solidFill>
              </a:rPr>
              <a:t> </a:t>
            </a:r>
            <a:r>
              <a:rPr lang="fr-CH" sz="2800" b="1" u="sng" dirty="0" smtClean="0">
                <a:solidFill>
                  <a:schemeClr val="bg1"/>
                </a:solidFill>
              </a:rPr>
              <a:t>- tough </a:t>
            </a:r>
            <a:r>
              <a:rPr lang="fr-CH" sz="2800" b="1" u="sng" dirty="0" err="1" smtClean="0">
                <a:solidFill>
                  <a:schemeClr val="bg1"/>
                </a:solidFill>
              </a:rPr>
              <a:t>name</a:t>
            </a:r>
            <a:r>
              <a:rPr lang="fr-CH" sz="2800" b="1" u="sng" dirty="0" smtClean="0">
                <a:solidFill>
                  <a:schemeClr val="bg1"/>
                </a:solidFill>
              </a:rPr>
              <a:t>, </a:t>
            </a:r>
            <a:r>
              <a:rPr lang="fr-CH" sz="2800" b="1" u="sng" dirty="0" err="1" smtClean="0">
                <a:solidFill>
                  <a:schemeClr val="bg1"/>
                </a:solidFill>
              </a:rPr>
              <a:t>tougher</a:t>
            </a:r>
            <a:r>
              <a:rPr lang="fr-CH" sz="2800" b="1" u="sng" dirty="0" smtClean="0">
                <a:solidFill>
                  <a:schemeClr val="bg1"/>
                </a:solidFill>
              </a:rPr>
              <a:t> </a:t>
            </a:r>
            <a:r>
              <a:rPr lang="fr-CH" sz="2800" b="1" u="sng" dirty="0" err="1" smtClean="0">
                <a:solidFill>
                  <a:schemeClr val="bg1"/>
                </a:solidFill>
              </a:rPr>
              <a:t>organism</a:t>
            </a:r>
            <a:r>
              <a:rPr lang="fr-CH" sz="2800" b="1" u="sng" dirty="0" smtClean="0">
                <a:solidFill>
                  <a:schemeClr val="bg1"/>
                </a:solidFill>
              </a:rPr>
              <a:t> </a:t>
            </a:r>
            <a:endParaRPr lang="en-US" sz="2800" b="1" u="sng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54230" y="1077916"/>
            <a:ext cx="4661897" cy="5332229"/>
          </a:xfrm>
          <a:prstGeom prst="rect">
            <a:avLst/>
          </a:prstGeom>
          <a:solidFill>
            <a:srgbClr val="660402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900001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 smtClean="0">
                <a:solidFill>
                  <a:schemeClr val="accent2"/>
                </a:solidFill>
              </a:rPr>
              <a:t>Photosynthesis with less light:</a:t>
            </a:r>
          </a:p>
          <a:p>
            <a:pPr>
              <a:lnSpc>
                <a:spcPct val="150000"/>
              </a:lnSpc>
            </a:pPr>
            <a:endParaRPr lang="en-US" sz="1200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Performs </a:t>
            </a:r>
            <a:r>
              <a:rPr lang="en-US" sz="1200" b="1" dirty="0" smtClean="0"/>
              <a:t>photosynthesis</a:t>
            </a:r>
            <a:r>
              <a:rPr lang="en-US" sz="1200" dirty="0" smtClean="0"/>
              <a:t> in a </a:t>
            </a:r>
            <a:r>
              <a:rPr lang="en-US" sz="1200" b="1" dirty="0" smtClean="0"/>
              <a:t>unique way </a:t>
            </a:r>
            <a:r>
              <a:rPr lang="en-US" sz="1200" dirty="0" smtClean="0"/>
              <a:t>under certain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Uses </a:t>
            </a:r>
            <a:r>
              <a:rPr lang="en-US" sz="1200" b="1" dirty="0" smtClean="0"/>
              <a:t>near-infrared</a:t>
            </a:r>
            <a:r>
              <a:rPr lang="en-US" sz="1200" dirty="0" smtClean="0"/>
              <a:t> light, up to wavelengths of </a:t>
            </a:r>
            <a:r>
              <a:rPr lang="en-US" sz="1200" b="1" dirty="0" smtClean="0"/>
              <a:t>750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/>
              <a:t>Lower-energy</a:t>
            </a:r>
            <a:r>
              <a:rPr lang="en-US" sz="1200" dirty="0" smtClean="0"/>
              <a:t> light to do the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i="1" dirty="0" smtClean="0"/>
              <a:t>Chlorophyll-f</a:t>
            </a:r>
            <a:r>
              <a:rPr lang="en-US" sz="1200" dirty="0" smtClean="0"/>
              <a:t>, special type of chlorophyll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Outside « </a:t>
            </a:r>
            <a:r>
              <a:rPr lang="en-US" sz="1200" b="1" dirty="0" smtClean="0"/>
              <a:t>red-limit</a:t>
            </a:r>
            <a:r>
              <a:rPr lang="en-US" sz="1200" dirty="0" smtClean="0"/>
              <a:t> » photosynthesis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algn="just"/>
            <a:r>
              <a:rPr lang="en-US" sz="1200" dirty="0" smtClean="0"/>
              <a:t>The picture on the left shows </a:t>
            </a:r>
            <a:r>
              <a:rPr lang="en-US" sz="1200" b="1" dirty="0" smtClean="0"/>
              <a:t>absorption spectra </a:t>
            </a:r>
            <a:r>
              <a:rPr lang="en-US" sz="1200" dirty="0" smtClean="0"/>
              <a:t>for different types of chlorophyll molecules. On the right are depicted </a:t>
            </a:r>
            <a:r>
              <a:rPr lang="en-US" sz="1200" b="1" dirty="0" err="1" smtClean="0"/>
              <a:t>Chroococcidiopsis</a:t>
            </a:r>
            <a:r>
              <a:rPr lang="en-US" sz="1200" b="1" dirty="0" smtClean="0"/>
              <a:t> cells using the 2 different types of chlorophyll molecules</a:t>
            </a:r>
            <a:r>
              <a:rPr lang="en-US" sz="1200" dirty="0" smtClean="0"/>
              <a:t> ( a magenta, f yellow).</a:t>
            </a:r>
          </a:p>
          <a:p>
            <a:pPr algn="just">
              <a:lnSpc>
                <a:spcPct val="150000"/>
              </a:lnSpc>
            </a:pPr>
            <a:endParaRPr lang="en-US" sz="1050" dirty="0" smtClean="0"/>
          </a:p>
          <a:p>
            <a:pPr algn="just">
              <a:lnSpc>
                <a:spcPct val="150000"/>
              </a:lnSpc>
            </a:pPr>
            <a:endParaRPr lang="en-US" sz="1050" dirty="0" smtClean="0"/>
          </a:p>
          <a:p>
            <a:pPr algn="just"/>
            <a:endParaRPr lang="en-US" sz="1050" dirty="0" smtClean="0"/>
          </a:p>
          <a:p>
            <a:pPr algn="just"/>
            <a:endParaRPr lang="en-US" sz="1050" dirty="0" smtClean="0"/>
          </a:p>
          <a:p>
            <a:pPr algn="just"/>
            <a:endParaRPr lang="en-US" sz="1050" dirty="0" smtClean="0"/>
          </a:p>
          <a:p>
            <a:pPr algn="just"/>
            <a:endParaRPr lang="en-US" sz="1050" dirty="0" smtClean="0"/>
          </a:p>
          <a:p>
            <a:pPr algn="just"/>
            <a:endParaRPr lang="en-US" sz="1050" dirty="0" smtClean="0"/>
          </a:p>
          <a:p>
            <a:pPr algn="just"/>
            <a:endParaRPr lang="en-US" sz="1050" dirty="0" smtClean="0"/>
          </a:p>
          <a:p>
            <a:pPr algn="just"/>
            <a:endParaRPr lang="en-US" sz="1050" dirty="0" smtClean="0"/>
          </a:p>
          <a:p>
            <a:pPr algn="just"/>
            <a:endParaRPr lang="en-US" sz="1050" dirty="0" smtClean="0"/>
          </a:p>
          <a:p>
            <a:pPr algn="just"/>
            <a:endParaRPr lang="en-US" sz="1050" dirty="0" smtClean="0"/>
          </a:p>
          <a:p>
            <a:pPr algn="just"/>
            <a:endParaRPr lang="en-US" sz="1050" dirty="0" smtClean="0"/>
          </a:p>
          <a:p>
            <a:pPr algn="just"/>
            <a:endParaRPr lang="en-US" sz="1050" dirty="0" smtClean="0"/>
          </a:p>
          <a:p>
            <a:pPr algn="just"/>
            <a:endParaRPr lang="en-US" sz="1050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74" y="4051300"/>
            <a:ext cx="2146814" cy="2146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075" y="4406900"/>
            <a:ext cx="2214657" cy="116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7380340" y="5718029"/>
            <a:ext cx="2442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hlinkClick r:id="rId10"/>
              </a:rPr>
              <a:t>https://reefbuilders.com/2010/08/23/chlorophyll-f-a-newly-discovered-photosynthetic-pigment-uses-infrared-light</a:t>
            </a:r>
            <a:r>
              <a:rPr lang="en-US" sz="500" dirty="0" smtClean="0">
                <a:hlinkClick r:id="rId10"/>
              </a:rPr>
              <a:t>/#</a:t>
            </a:r>
            <a:endParaRPr lang="en-US" sz="500" dirty="0" smtClean="0"/>
          </a:p>
          <a:p>
            <a:endParaRPr lang="en-US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9654448" y="6198114"/>
            <a:ext cx="398033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hlinkClick r:id="rId11"/>
              </a:rPr>
              <a:t>https://scitechdaily.com/scientists-discover-new-type-of-photosynthesis</a:t>
            </a:r>
            <a:r>
              <a:rPr lang="en-US" sz="500" dirty="0" smtClean="0">
                <a:hlinkClick r:id="rId11"/>
              </a:rPr>
              <a:t>/</a:t>
            </a:r>
            <a:endParaRPr lang="en-US" sz="500" dirty="0" smtClean="0"/>
          </a:p>
          <a:p>
            <a:endParaRPr lang="en-US" sz="8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919361" y="1353314"/>
            <a:ext cx="1499175" cy="84810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4858841" y="2206901"/>
            <a:ext cx="162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hlinkClick r:id="rId13"/>
              </a:rPr>
              <a:t>https://www.asdigitalnews.com/l/%C2%BFpuede-esta-bacteria-terraformar-marte</a:t>
            </a:r>
            <a:r>
              <a:rPr lang="en-US" sz="500" dirty="0" smtClean="0">
                <a:hlinkClick r:id="rId13"/>
              </a:rPr>
              <a:t>/</a:t>
            </a:r>
            <a:endParaRPr lang="en-US" sz="500" dirty="0" smtClean="0"/>
          </a:p>
          <a:p>
            <a:endParaRPr lang="en-US" sz="800" dirty="0"/>
          </a:p>
        </p:txBody>
      </p:sp>
      <p:grpSp>
        <p:nvGrpSpPr>
          <p:cNvPr id="15" name="Diagram group"/>
          <p:cNvGrpSpPr/>
          <p:nvPr/>
        </p:nvGrpSpPr>
        <p:grpSpPr>
          <a:xfrm>
            <a:off x="133109" y="4565699"/>
            <a:ext cx="3517537" cy="1822526"/>
            <a:chOff x="0" y="144451"/>
            <a:chExt cx="3253928" cy="1482974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17" name="Group 16"/>
            <p:cNvGrpSpPr/>
            <p:nvPr/>
          </p:nvGrpSpPr>
          <p:grpSpPr>
            <a:xfrm>
              <a:off x="0" y="144451"/>
              <a:ext cx="3253928" cy="1482974"/>
              <a:chOff x="0" y="144451"/>
              <a:chExt cx="3253928" cy="1482974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0" y="144451"/>
                <a:ext cx="3253928" cy="1482974"/>
              </a:xfrm>
              <a:prstGeom prst="roundRect">
                <a:avLst/>
              </a:prstGeom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Rounded Rectangle 4"/>
              <p:cNvSpPr/>
              <p:nvPr/>
            </p:nvSpPr>
            <p:spPr>
              <a:xfrm>
                <a:off x="72393" y="216844"/>
                <a:ext cx="3109142" cy="133818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r>
                  <a:rPr lang="en-US" sz="1600" b="1" i="1" dirty="0" smtClean="0"/>
                  <a:t>Low-light </a:t>
                </a:r>
                <a:r>
                  <a:rPr lang="en-US" sz="1600" b="1" i="1" dirty="0"/>
                  <a:t>adapted cyanobacteria could be used to colonize Mars and other planets, to produce oxygen and create a biosphere</a:t>
                </a:r>
                <a:r>
                  <a:rPr lang="en-US" sz="1600" dirty="0" smtClean="0"/>
                  <a:t>.</a:t>
                </a:r>
                <a:endParaRPr lang="en-US" sz="1050" dirty="0"/>
              </a:p>
            </p:txBody>
          </p:sp>
        </p:grp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168773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29894" y="1077916"/>
            <a:ext cx="5916895" cy="2527638"/>
          </a:xfrm>
          <a:solidFill>
            <a:srgbClr val="660402"/>
          </a:solidFill>
          <a:ln>
            <a:solidFill>
              <a:schemeClr val="tx1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0399988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u="sng" dirty="0" err="1" smtClean="0">
                <a:solidFill>
                  <a:schemeClr val="accent2"/>
                </a:solidFill>
              </a:rPr>
              <a:t>Charactericstics</a:t>
            </a:r>
            <a:r>
              <a:rPr lang="en-US" sz="1800" b="1" u="sng" dirty="0" smtClean="0">
                <a:solidFill>
                  <a:schemeClr val="accent2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1" dirty="0" err="1" smtClean="0"/>
              <a:t>Archae</a:t>
            </a:r>
            <a:endParaRPr lang="en-US" sz="15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1" dirty="0" smtClean="0"/>
              <a:t>Not photosynthetic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 smtClean="0"/>
              <a:t>Can thrive in </a:t>
            </a:r>
            <a:r>
              <a:rPr lang="en-US" sz="1500" b="1" dirty="0" smtClean="0"/>
              <a:t>sub-surface</a:t>
            </a:r>
            <a:r>
              <a:rPr lang="en-US" sz="1500" dirty="0" smtClean="0"/>
              <a:t> environments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 smtClean="0"/>
              <a:t>Do </a:t>
            </a:r>
            <a:r>
              <a:rPr lang="en-US" sz="1500" b="1" dirty="0" smtClean="0"/>
              <a:t>not</a:t>
            </a:r>
            <a:r>
              <a:rPr lang="en-US" sz="1500" dirty="0" smtClean="0"/>
              <a:t> require </a:t>
            </a:r>
            <a:r>
              <a:rPr lang="en-US" sz="1500" b="1" dirty="0" smtClean="0"/>
              <a:t>organics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1" dirty="0" smtClean="0"/>
              <a:t>Anaerobic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Tested for their </a:t>
            </a:r>
            <a:r>
              <a:rPr lang="en-US" sz="1400" b="1" dirty="0" smtClean="0"/>
              <a:t>ability</a:t>
            </a:r>
            <a:r>
              <a:rPr lang="en-US" sz="1400" dirty="0" smtClean="0"/>
              <a:t> to withstand Martian </a:t>
            </a:r>
            <a:r>
              <a:rPr lang="en-US" sz="1400" b="1" dirty="0" smtClean="0"/>
              <a:t>freeze/thaw cycles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5861" y="0"/>
            <a:ext cx="12192000" cy="1077916"/>
          </a:xfrm>
        </p:spPr>
        <p:txBody>
          <a:bodyPr/>
          <a:lstStyle/>
          <a:p>
            <a:pPr algn="ctr"/>
            <a:r>
              <a:rPr lang="fr-CH" b="1" u="sng" dirty="0" err="1" smtClean="0">
                <a:solidFill>
                  <a:schemeClr val="bg1"/>
                </a:solidFill>
              </a:rPr>
              <a:t>Methanogens</a:t>
            </a:r>
            <a:r>
              <a:rPr lang="fr-CH" b="1" u="sng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CH" b="1" u="sng" dirty="0" smtClean="0">
                <a:solidFill>
                  <a:schemeClr val="bg1"/>
                </a:solidFill>
                <a:sym typeface="Wingdings" panose="05000000000000000000" pitchFamily="2" charset="2"/>
              </a:rPr>
              <a:t>– ... Or </a:t>
            </a:r>
            <a:r>
              <a:rPr lang="fr-CH" b="1" u="sng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martians</a:t>
            </a:r>
            <a:r>
              <a:rPr lang="fr-CH" b="1" u="sng" dirty="0" smtClean="0">
                <a:solidFill>
                  <a:schemeClr val="bg1"/>
                </a:solidFill>
                <a:sym typeface="Wingdings" panose="05000000000000000000" pitchFamily="2" charset="2"/>
              </a:rPr>
              <a:t> ?</a:t>
            </a:r>
            <a:endParaRPr lang="en-US" b="1" u="sng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848" y="1458588"/>
            <a:ext cx="1139749" cy="796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090139" y="1299046"/>
            <a:ext cx="5576265" cy="4530254"/>
          </a:xfrm>
          <a:prstGeom prst="rect">
            <a:avLst/>
          </a:prstGeom>
          <a:solidFill>
            <a:srgbClr val="660402"/>
          </a:solidFill>
          <a:ln>
            <a:solidFill>
              <a:schemeClr val="tx1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1200001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400" b="1" u="sng" dirty="0" smtClean="0">
                <a:solidFill>
                  <a:schemeClr val="accent2"/>
                </a:solidFill>
              </a:rPr>
              <a:t>Methanogens on Mars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sz="1400" b="1" dirty="0" smtClean="0">
                <a:solidFill>
                  <a:schemeClr val="tx1"/>
                </a:solidFill>
              </a:rPr>
              <a:t>Intriguing </a:t>
            </a:r>
            <a:r>
              <a:rPr lang="en-GB" sz="1400" b="1" dirty="0" smtClean="0"/>
              <a:t>presence </a:t>
            </a:r>
            <a:r>
              <a:rPr lang="en-GB" sz="1400" dirty="0" smtClean="0"/>
              <a:t>of methane on Mars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sz="1400" dirty="0" smtClean="0">
                <a:solidFill>
                  <a:schemeClr val="tx1"/>
                </a:solidFill>
              </a:rPr>
              <a:t>Chemicals reactions should have </a:t>
            </a:r>
            <a:r>
              <a:rPr lang="en-GB" sz="1400" b="1" dirty="0" smtClean="0">
                <a:solidFill>
                  <a:schemeClr val="tx1"/>
                </a:solidFill>
              </a:rPr>
              <a:t>destroyed it</a:t>
            </a:r>
            <a:r>
              <a:rPr lang="en-GB" sz="1400" dirty="0" smtClean="0">
                <a:solidFill>
                  <a:schemeClr val="tx1"/>
                </a:solidFill>
              </a:rPr>
              <a:t> after about 300 years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sz="1400" dirty="0" smtClean="0"/>
              <a:t>Suggest that </a:t>
            </a:r>
            <a:r>
              <a:rPr lang="en-GB" sz="1400" b="1" dirty="0" smtClean="0"/>
              <a:t>something </a:t>
            </a:r>
            <a:r>
              <a:rPr lang="en-GB" sz="1400" dirty="0" smtClean="0"/>
              <a:t>is still sending the gas into the atmosphere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sz="1400" dirty="0" smtClean="0"/>
              <a:t>Could be </a:t>
            </a:r>
            <a:r>
              <a:rPr lang="en-GB" sz="1400" b="1" dirty="0" smtClean="0"/>
              <a:t>buried microbes </a:t>
            </a:r>
            <a:r>
              <a:rPr lang="en-GB" sz="1400" dirty="0" smtClean="0"/>
              <a:t>or other forms of life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sz="1400" dirty="0" smtClean="0"/>
              <a:t>Methanogens could also explain the </a:t>
            </a:r>
            <a:r>
              <a:rPr lang="en-GB" sz="1400" b="1" dirty="0" smtClean="0"/>
              <a:t>seasonal cycles </a:t>
            </a:r>
            <a:r>
              <a:rPr lang="en-GB" sz="1400" dirty="0" smtClean="0"/>
              <a:t>observed in methane concentration</a:t>
            </a:r>
          </a:p>
          <a:p>
            <a:pPr marL="0" indent="0" algn="just">
              <a:buNone/>
            </a:pPr>
            <a:endParaRPr lang="en-GB" sz="14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n-GB" sz="1400" b="1" dirty="0" smtClean="0">
                <a:solidFill>
                  <a:schemeClr val="accent2"/>
                </a:solidFill>
              </a:rPr>
              <a:t>Subsurface environment is a different matter !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GB" sz="1400" b="1" i="1" dirty="0" smtClean="0"/>
              <a:t>Protected</a:t>
            </a:r>
            <a:r>
              <a:rPr lang="en-GB" sz="1400" i="1" dirty="0" smtClean="0"/>
              <a:t> from radiation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GB" sz="1400" b="1" i="1" dirty="0" smtClean="0"/>
              <a:t>Higher pressures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GB" sz="1400" i="1" dirty="0" smtClean="0"/>
              <a:t>Possibly higher </a:t>
            </a:r>
            <a:r>
              <a:rPr lang="en-GB" sz="1400" b="1" i="1" dirty="0" smtClean="0"/>
              <a:t>temperatures</a:t>
            </a:r>
          </a:p>
        </p:txBody>
      </p:sp>
      <p:sp>
        <p:nvSpPr>
          <p:cNvPr id="8" name="Curved Right Arrow 7"/>
          <p:cNvSpPr/>
          <p:nvPr/>
        </p:nvSpPr>
        <p:spPr>
          <a:xfrm rot="1628057">
            <a:off x="3803399" y="3928099"/>
            <a:ext cx="1499020" cy="1436381"/>
          </a:xfrm>
          <a:prstGeom prst="curvedRightArrow">
            <a:avLst/>
          </a:prstGeom>
          <a:solidFill>
            <a:srgbClr val="0E2847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Diagram group"/>
          <p:cNvGrpSpPr/>
          <p:nvPr/>
        </p:nvGrpSpPr>
        <p:grpSpPr>
          <a:xfrm>
            <a:off x="4552909" y="5619828"/>
            <a:ext cx="2896964" cy="1224087"/>
            <a:chOff x="0" y="144451"/>
            <a:chExt cx="3253928" cy="1482974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10" name="Group 9"/>
            <p:cNvGrpSpPr/>
            <p:nvPr/>
          </p:nvGrpSpPr>
          <p:grpSpPr>
            <a:xfrm>
              <a:off x="0" y="144451"/>
              <a:ext cx="3253928" cy="1482974"/>
              <a:chOff x="0" y="144451"/>
              <a:chExt cx="3253928" cy="1482974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0" y="144451"/>
                <a:ext cx="3253928" cy="1482974"/>
              </a:xfrm>
              <a:prstGeom prst="roundRect">
                <a:avLst/>
              </a:prstGeom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Rounded Rectangle 4"/>
              <p:cNvSpPr/>
              <p:nvPr/>
            </p:nvSpPr>
            <p:spPr>
              <a:xfrm>
                <a:off x="72393" y="216844"/>
                <a:ext cx="3109142" cy="133818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b="1" i="1" kern="1200" noProof="0" dirty="0" smtClean="0"/>
                  <a:t>Methanogens could very well already be present on Mars !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459514" y="6445606"/>
            <a:ext cx="3328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/>
              </a:rPr>
              <a:t>https://www.youtube.com/watch?v=-</a:t>
            </a:r>
            <a:r>
              <a:rPr lang="en-US" sz="800" dirty="0" smtClean="0">
                <a:hlinkClick r:id="rId4"/>
              </a:rPr>
              <a:t>0K1jkLZiZQ&amp;t=99s</a:t>
            </a:r>
            <a:endParaRPr lang="en-US" sz="800" dirty="0" smtClean="0"/>
          </a:p>
          <a:p>
            <a:endParaRPr lang="en-US" sz="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2" y="4530685"/>
            <a:ext cx="3400705" cy="1914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649136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42000"/>
                <a:satMod val="200000"/>
                <a:lumMod val="118000"/>
                <a:alpha val="90000"/>
              </a:schemeClr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5861" y="0"/>
            <a:ext cx="12192000" cy="107791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u="sng" dirty="0" err="1" smtClean="0">
                <a:solidFill>
                  <a:schemeClr val="bg1"/>
                </a:solidFill>
              </a:rPr>
              <a:t>Pleopsidium</a:t>
            </a:r>
            <a:r>
              <a:rPr lang="en-US" sz="2800" b="1" u="sng" dirty="0" smtClean="0">
                <a:solidFill>
                  <a:schemeClr val="bg1"/>
                </a:solidFill>
              </a:rPr>
              <a:t> </a:t>
            </a:r>
            <a:r>
              <a:rPr lang="en-US" sz="2800" b="1" u="sng" dirty="0" err="1" smtClean="0">
                <a:solidFill>
                  <a:schemeClr val="bg1"/>
                </a:solidFill>
              </a:rPr>
              <a:t>chlorophanum</a:t>
            </a:r>
            <a:r>
              <a:rPr lang="en-US" sz="2800" b="1" u="sng" dirty="0">
                <a:solidFill>
                  <a:schemeClr val="bg1"/>
                </a:solidFill>
              </a:rPr>
              <a:t> </a:t>
            </a:r>
            <a:r>
              <a:rPr lang="en-US" sz="2800" b="1" u="sng" dirty="0" smtClean="0">
                <a:solidFill>
                  <a:schemeClr val="bg1"/>
                </a:solidFill>
              </a:rPr>
              <a:t>- our main protagonist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2440" y="1271518"/>
            <a:ext cx="6342351" cy="4693593"/>
          </a:xfrm>
          <a:prstGeom prst="rect">
            <a:avLst/>
          </a:prstGeom>
          <a:solidFill>
            <a:srgbClr val="660402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150274" lon="20113305" rev="228095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err="1" smtClean="0">
                <a:solidFill>
                  <a:schemeClr val="accent2"/>
                </a:solidFill>
              </a:rPr>
              <a:t>Charactericstics</a:t>
            </a:r>
            <a:r>
              <a:rPr lang="en-US" sz="2000" b="1" u="sng" dirty="0" smtClean="0">
                <a:solidFill>
                  <a:schemeClr val="accent2"/>
                </a:solidFill>
              </a:rPr>
              <a:t>:</a:t>
            </a:r>
          </a:p>
          <a:p>
            <a:endParaRPr lang="en-US" sz="1600" u="sng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/>
              <a:t>Lichen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Resistant to </a:t>
            </a:r>
            <a:r>
              <a:rPr lang="en-US" sz="1600" b="1" dirty="0" smtClean="0"/>
              <a:t>low pressures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Resistant to </a:t>
            </a:r>
            <a:r>
              <a:rPr lang="en-US" sz="1600" b="1" dirty="0" smtClean="0"/>
              <a:t>radiation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Performs </a:t>
            </a:r>
            <a:r>
              <a:rPr lang="en-US" sz="1600" b="1" dirty="0" smtClean="0"/>
              <a:t>photosynthesis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Found in </a:t>
            </a:r>
            <a:r>
              <a:rPr lang="en-US" sz="1600" b="1" dirty="0" smtClean="0"/>
              <a:t>dry arctic </a:t>
            </a:r>
            <a:r>
              <a:rPr lang="en-US" sz="1600" dirty="0" smtClean="0"/>
              <a:t>or alpine </a:t>
            </a:r>
            <a:r>
              <a:rPr lang="en-US" sz="1600" b="1" dirty="0" smtClean="0"/>
              <a:t>sandstone cliffs</a:t>
            </a:r>
            <a:r>
              <a:rPr lang="en-US" sz="1600" dirty="0" smtClean="0"/>
              <a:t> and </a:t>
            </a:r>
            <a:r>
              <a:rPr lang="en-US" sz="1600" b="1" dirty="0" smtClean="0"/>
              <a:t>boulders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Can extract </a:t>
            </a:r>
            <a:r>
              <a:rPr lang="en-US" sz="1600" b="1" dirty="0" smtClean="0"/>
              <a:t>water from 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Martian radiation test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Still </a:t>
            </a:r>
            <a:r>
              <a:rPr lang="en-US" sz="1600" b="1" dirty="0" smtClean="0">
                <a:sym typeface="Wingdings" panose="05000000000000000000" pitchFamily="2" charset="2"/>
              </a:rPr>
              <a:t>able</a:t>
            </a:r>
            <a:r>
              <a:rPr lang="en-US" sz="1600" dirty="0" smtClean="0">
                <a:sym typeface="Wingdings" panose="05000000000000000000" pitchFamily="2" charset="2"/>
              </a:rPr>
              <a:t> to perform photosynthesis when exposed to </a:t>
            </a:r>
            <a:r>
              <a:rPr lang="en-US" sz="1600" b="1" dirty="0" smtClean="0">
                <a:sym typeface="Wingdings" panose="05000000000000000000" pitchFamily="2" charset="2"/>
              </a:rPr>
              <a:t>24 times less</a:t>
            </a:r>
            <a:r>
              <a:rPr lang="en-US" sz="1600" dirty="0" smtClean="0">
                <a:sym typeface="Wingdings" panose="05000000000000000000" pitchFamily="2" charset="2"/>
              </a:rPr>
              <a:t> than full blunt radiation (Mars)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panose="05000000000000000000" pitchFamily="2" charset="2"/>
              </a:rPr>
              <a:t>Can </a:t>
            </a:r>
            <a:r>
              <a:rPr lang="en-US" sz="1600" b="1" dirty="0" smtClean="0">
                <a:sym typeface="Wingdings" panose="05000000000000000000" pitchFamily="2" charset="2"/>
              </a:rPr>
              <a:t>survive</a:t>
            </a:r>
            <a:r>
              <a:rPr lang="en-US" sz="1600" dirty="0" smtClean="0">
                <a:sym typeface="Wingdings" panose="05000000000000000000" pitchFamily="2" charset="2"/>
              </a:rPr>
              <a:t> under temperature as low as </a:t>
            </a:r>
            <a:r>
              <a:rPr lang="en-US" sz="1600" b="1" dirty="0" smtClean="0">
                <a:sym typeface="Wingdings" panose="05000000000000000000" pitchFamily="2" charset="2"/>
              </a:rPr>
              <a:t>- </a:t>
            </a:r>
            <a:r>
              <a:rPr lang="en-US" sz="1600" b="1" dirty="0" smtClean="0"/>
              <a:t>51</a:t>
            </a:r>
            <a:r>
              <a:rPr lang="en-US" sz="1600" b="1" dirty="0" smtClean="0">
                <a:cs typeface="Times New Roman" panose="02020603050405020304" pitchFamily="18" charset="0"/>
              </a:rPr>
              <a:t>˚C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65" y="1327851"/>
            <a:ext cx="2621691" cy="1964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urved Left Arrow 7"/>
          <p:cNvSpPr/>
          <p:nvPr/>
        </p:nvSpPr>
        <p:spPr>
          <a:xfrm rot="20810142">
            <a:off x="9529957" y="3332020"/>
            <a:ext cx="2201705" cy="2433371"/>
          </a:xfrm>
          <a:prstGeom prst="curvedLeftArrow">
            <a:avLst/>
          </a:prstGeom>
          <a:solidFill>
            <a:srgbClr val="0B20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Diagram group"/>
          <p:cNvGrpSpPr/>
          <p:nvPr/>
        </p:nvGrpSpPr>
        <p:grpSpPr>
          <a:xfrm>
            <a:off x="7457514" y="4760259"/>
            <a:ext cx="2455319" cy="2178967"/>
            <a:chOff x="0" y="12553"/>
            <a:chExt cx="1768324" cy="842400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10" name="Group 9"/>
            <p:cNvGrpSpPr/>
            <p:nvPr/>
          </p:nvGrpSpPr>
          <p:grpSpPr>
            <a:xfrm>
              <a:off x="0" y="12553"/>
              <a:ext cx="1768324" cy="842400"/>
              <a:chOff x="0" y="12553"/>
              <a:chExt cx="1768324" cy="84240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0" y="12553"/>
                <a:ext cx="1768324" cy="842400"/>
              </a:xfrm>
              <a:prstGeom prst="roundRect">
                <a:avLst/>
              </a:prstGeom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Rounded Rectangle 4"/>
              <p:cNvSpPr/>
              <p:nvPr/>
            </p:nvSpPr>
            <p:spPr>
              <a:xfrm>
                <a:off x="41123" y="53676"/>
                <a:ext cx="1686078" cy="76015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lvl="0" algn="ctr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b="1" dirty="0" smtClean="0"/>
                  <a:t>Has been tested in a Martian niche condition… how did it do ?</a:t>
                </a:r>
                <a:endParaRPr lang="en-US" sz="1500" kern="1200" dirty="0"/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153" y="3527170"/>
            <a:ext cx="492886" cy="518951"/>
          </a:xfrm>
          <a:prstGeom prst="rect">
            <a:avLst/>
          </a:prstGeom>
        </p:spPr>
      </p:pic>
      <p:sp>
        <p:nvSpPr>
          <p:cNvPr id="14" name="Plus 13"/>
          <p:cNvSpPr/>
          <p:nvPr/>
        </p:nvSpPr>
        <p:spPr>
          <a:xfrm>
            <a:off x="10999358" y="4648493"/>
            <a:ext cx="399943" cy="441319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054" y="4869153"/>
            <a:ext cx="900026" cy="506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8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8305" y="3589126"/>
            <a:ext cx="452746" cy="418992"/>
          </a:xfrm>
          <a:prstGeom prst="rect">
            <a:avLst/>
          </a:prstGeom>
          <a:blipFill dpi="0" rotWithShape="1">
            <a:blip r:embed="rId7">
              <a:alphaModFix amt="0"/>
            </a:blip>
            <a:srcRect/>
            <a:tile tx="0" ty="0" sx="100000" sy="100000" flip="none" algn="tl"/>
          </a:blipFill>
        </p:spPr>
      </p:pic>
      <p:sp>
        <p:nvSpPr>
          <p:cNvPr id="17" name="Plus 16"/>
          <p:cNvSpPr/>
          <p:nvPr/>
        </p:nvSpPr>
        <p:spPr>
          <a:xfrm>
            <a:off x="10299356" y="3513031"/>
            <a:ext cx="399943" cy="441319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43148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42000"/>
                <a:satMod val="200000"/>
                <a:lumMod val="118000"/>
                <a:alpha val="90000"/>
              </a:schemeClr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7791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u="sng" dirty="0" err="1" smtClean="0">
                <a:solidFill>
                  <a:schemeClr val="bg1"/>
                </a:solidFill>
              </a:rPr>
              <a:t>Pleopsidium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chlorophanum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Adaptation to </a:t>
            </a:r>
            <a:r>
              <a:rPr lang="en-US" sz="2000" i="1" dirty="0" err="1" smtClean="0">
                <a:solidFill>
                  <a:schemeClr val="bg1"/>
                </a:solidFill>
              </a:rPr>
              <a:t>martian</a:t>
            </a:r>
            <a:r>
              <a:rPr lang="en-US" sz="2000" i="1" dirty="0" smtClean="0">
                <a:solidFill>
                  <a:schemeClr val="bg1"/>
                </a:solidFill>
              </a:rPr>
              <a:t> niche </a:t>
            </a:r>
            <a:r>
              <a:rPr lang="en-US" sz="2000" i="1" dirty="0" err="1" smtClean="0">
                <a:solidFill>
                  <a:schemeClr val="bg1"/>
                </a:solidFill>
              </a:rPr>
              <a:t>condtion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146" y="1291011"/>
            <a:ext cx="4731113" cy="830997"/>
          </a:xfrm>
          <a:prstGeom prst="rect">
            <a:avLst/>
          </a:prstGeom>
          <a:solidFill>
            <a:srgbClr val="76060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/>
            <a:r>
              <a:rPr lang="fr-CH" sz="1200" b="1" u="sng" dirty="0" smtClean="0"/>
              <a:t>Abstract:</a:t>
            </a:r>
            <a:r>
              <a:rPr lang="fr-CH" sz="1200" b="1" dirty="0"/>
              <a:t> </a:t>
            </a:r>
            <a:r>
              <a:rPr lang="en-US" sz="1200" dirty="0" err="1" smtClean="0"/>
              <a:t>P.chlorophanum</a:t>
            </a:r>
            <a:r>
              <a:rPr lang="en-US" sz="1200" dirty="0" smtClean="0"/>
              <a:t> is </a:t>
            </a:r>
            <a:r>
              <a:rPr lang="en-US" sz="1200" dirty="0"/>
              <a:t>capable of performing photosynthesis when located in niches that protect </a:t>
            </a:r>
            <a:r>
              <a:rPr lang="en-US" sz="1200" dirty="0" smtClean="0"/>
              <a:t>it from </a:t>
            </a:r>
            <a:r>
              <a:rPr lang="en-US" sz="1200" dirty="0"/>
              <a:t>radiation. A recent research has demonstrated </a:t>
            </a:r>
            <a:r>
              <a:rPr lang="en-US" sz="1200" dirty="0" smtClean="0"/>
              <a:t>its surviving capabilities </a:t>
            </a:r>
            <a:r>
              <a:rPr lang="en-US" sz="1200" dirty="0"/>
              <a:t>under a simulation of </a:t>
            </a:r>
            <a:r>
              <a:rPr lang="en-US" sz="1200" dirty="0" smtClean="0"/>
              <a:t>Martian conditions.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6" y="2342368"/>
            <a:ext cx="4731113" cy="4015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310714" y="3011040"/>
            <a:ext cx="691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srgbClr val="002060"/>
                </a:solidFill>
              </a:rPr>
              <a:t>A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3897" y="2415517"/>
            <a:ext cx="499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srgbClr val="002060"/>
                </a:solidFill>
              </a:rPr>
              <a:t>B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63114" y="4898721"/>
            <a:ext cx="691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>
                <a:solidFill>
                  <a:srgbClr val="002060"/>
                </a:solidFill>
              </a:rPr>
              <a:t>C</a:t>
            </a:r>
            <a:endParaRPr lang="en-US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291633881"/>
              </p:ext>
            </p:extLst>
          </p:nvPr>
        </p:nvGraphicFramePr>
        <p:xfrm>
          <a:off x="5002958" y="924792"/>
          <a:ext cx="8617349" cy="5641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>
            <a:off x="5598330" y="1660343"/>
            <a:ext cx="697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H" sz="5400" b="1" u="none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E2847"/>
                </a:solidFill>
              </a:rPr>
              <a:t>A</a:t>
            </a:r>
            <a:endParaRPr lang="en-US" sz="54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0E284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53708" y="3360359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H" sz="5400" b="1" u="none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E2847"/>
                </a:solidFill>
              </a:rPr>
              <a:t>B</a:t>
            </a:r>
            <a:endParaRPr lang="en-US" sz="54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0E2847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35158" y="5115189"/>
            <a:ext cx="724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H" sz="5400" b="1" u="none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E2847"/>
                </a:solidFill>
              </a:rPr>
              <a:t>C</a:t>
            </a:r>
            <a:endParaRPr lang="en-US" sz="54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0E2847"/>
              </a:solidFill>
            </a:endParaRPr>
          </a:p>
        </p:txBody>
      </p:sp>
      <p:grpSp>
        <p:nvGrpSpPr>
          <p:cNvPr id="16" name="Diagram group"/>
          <p:cNvGrpSpPr/>
          <p:nvPr/>
        </p:nvGrpSpPr>
        <p:grpSpPr>
          <a:xfrm>
            <a:off x="10301882" y="5800029"/>
            <a:ext cx="1922224" cy="1057971"/>
            <a:chOff x="0" y="12553"/>
            <a:chExt cx="1768324" cy="842400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17" name="Group 16"/>
            <p:cNvGrpSpPr/>
            <p:nvPr/>
          </p:nvGrpSpPr>
          <p:grpSpPr>
            <a:xfrm>
              <a:off x="0" y="12553"/>
              <a:ext cx="1768324" cy="842400"/>
              <a:chOff x="0" y="12553"/>
              <a:chExt cx="1768324" cy="84240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0" y="12553"/>
                <a:ext cx="1768324" cy="842400"/>
              </a:xfrm>
              <a:prstGeom prst="roundRect">
                <a:avLst/>
              </a:prstGeom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Rounded Rectangle 4"/>
              <p:cNvSpPr/>
              <p:nvPr/>
            </p:nvSpPr>
            <p:spPr>
              <a:xfrm>
                <a:off x="41123" y="53676"/>
                <a:ext cx="1686078" cy="76015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lvl="0" algn="ctr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b="1" dirty="0" smtClean="0"/>
                  <a:t>THIS ONE LOOKS THE MOST PROMISING YET !</a:t>
                </a:r>
                <a:endParaRPr lang="en-US" sz="1500" kern="1200" dirty="0"/>
              </a:p>
            </p:txBody>
          </p:sp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896" y="6358312"/>
            <a:ext cx="353753" cy="3537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3331" y="6396688"/>
            <a:ext cx="37481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9"/>
              </a:rPr>
              <a:t>https://core.ac.uk/download/pdf/31019036.pdf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439468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91154" y="0"/>
            <a:ext cx="12192000" cy="107791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u="sng" dirty="0" smtClean="0">
                <a:solidFill>
                  <a:schemeClr val="bg1"/>
                </a:solidFill>
              </a:rPr>
              <a:t>Take home messages</a:t>
            </a:r>
          </a:p>
          <a:p>
            <a:pPr algn="ctr"/>
            <a:endParaRPr lang="en-US" sz="1600" i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231" y="95110"/>
            <a:ext cx="2048742" cy="2076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8" y="394282"/>
            <a:ext cx="1416539" cy="1062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7572" y="744731"/>
            <a:ext cx="769442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Colonizing Mars with the help of astronaut micro-organisms could part of the near future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Others can teach us how to survive harsh conditions such as those found on Mars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Some may also already be there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And lastly, one has proven its capability to survive under Martian conditions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7693" y="4666942"/>
            <a:ext cx="73541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600" b="1" i="1" u="sng" dirty="0" smtClean="0"/>
              <a:t>Sources</a:t>
            </a:r>
            <a:r>
              <a:rPr lang="fr-CH" sz="600" i="1" dirty="0" smtClean="0"/>
              <a:t>:</a:t>
            </a:r>
          </a:p>
          <a:p>
            <a:r>
              <a:rPr lang="en-US" sz="600" dirty="0">
                <a:hlinkClick r:id="rId5"/>
              </a:rPr>
              <a:t>https://</a:t>
            </a:r>
            <a:r>
              <a:rPr lang="en-US" sz="600" dirty="0" smtClean="0">
                <a:hlinkClick r:id="rId5"/>
              </a:rPr>
              <a:t>www.ncbi.nlm.nih.gov/pubmed/10567266</a:t>
            </a:r>
            <a:endParaRPr lang="en-US" sz="600" dirty="0" smtClean="0"/>
          </a:p>
          <a:p>
            <a:r>
              <a:rPr lang="en-US" sz="600" b="1" dirty="0" smtClean="0"/>
              <a:t>Paper: “</a:t>
            </a:r>
            <a:r>
              <a:rPr lang="en-US" sz="600" b="1" i="1" u="sng" dirty="0" smtClean="0"/>
              <a:t>Genome </a:t>
            </a:r>
            <a:r>
              <a:rPr lang="en-US" sz="600" b="1" i="1" u="sng" dirty="0"/>
              <a:t>sequence of the </a:t>
            </a:r>
            <a:r>
              <a:rPr lang="en-US" sz="600" b="1" i="1" u="sng" dirty="0" err="1"/>
              <a:t>radioresistant</a:t>
            </a:r>
            <a:r>
              <a:rPr lang="en-US" sz="600" b="1" i="1" u="sng" dirty="0"/>
              <a:t> bacterium </a:t>
            </a:r>
            <a:r>
              <a:rPr lang="en-US" sz="600" b="1" i="1" u="sng" dirty="0" err="1"/>
              <a:t>Deinococcus</a:t>
            </a:r>
            <a:r>
              <a:rPr lang="en-US" sz="600" b="1" i="1" u="sng" dirty="0"/>
              <a:t> </a:t>
            </a:r>
            <a:r>
              <a:rPr lang="en-US" sz="600" b="1" i="1" u="sng" dirty="0" err="1"/>
              <a:t>radiodurans</a:t>
            </a:r>
            <a:r>
              <a:rPr lang="en-US" sz="600" b="1" i="1" u="sng" dirty="0"/>
              <a:t> </a:t>
            </a:r>
            <a:r>
              <a:rPr lang="en-US" sz="600" b="1" i="1" u="sng" dirty="0" smtClean="0"/>
              <a:t>R1</a:t>
            </a:r>
            <a:r>
              <a:rPr lang="en-US" sz="600" b="1" i="1" dirty="0" smtClean="0"/>
              <a:t>”</a:t>
            </a:r>
            <a:r>
              <a:rPr lang="en-US" sz="600" b="1" dirty="0" smtClean="0"/>
              <a:t>.</a:t>
            </a:r>
            <a:endParaRPr lang="en-US" sz="600" dirty="0" smtClean="0"/>
          </a:p>
          <a:p>
            <a:r>
              <a:rPr lang="en-US" sz="600" dirty="0">
                <a:hlinkClick r:id="rId6"/>
              </a:rPr>
              <a:t>https://www.ncbi.nlm.nih.gov/pmc/articles/PMC3685888</a:t>
            </a:r>
            <a:r>
              <a:rPr lang="en-US" sz="600" dirty="0" smtClean="0">
                <a:hlinkClick r:id="rId6"/>
              </a:rPr>
              <a:t>/</a:t>
            </a:r>
            <a:endParaRPr lang="en-US" sz="600" dirty="0" smtClean="0"/>
          </a:p>
          <a:p>
            <a:r>
              <a:rPr lang="fr-CH" sz="600" b="1" dirty="0" smtClean="0"/>
              <a:t>Paper:</a:t>
            </a:r>
            <a:r>
              <a:rPr lang="fr-CH" sz="600" dirty="0" smtClean="0"/>
              <a:t> </a:t>
            </a:r>
            <a:r>
              <a:rPr lang="en-US" sz="600" b="1" dirty="0" smtClean="0"/>
              <a:t>“</a:t>
            </a:r>
            <a:r>
              <a:rPr lang="en-US" sz="600" b="1" i="1" u="sng" dirty="0" smtClean="0"/>
              <a:t>Biology </a:t>
            </a:r>
            <a:r>
              <a:rPr lang="en-US" sz="600" b="1" i="1" u="sng" dirty="0"/>
              <a:t>of Extreme Radiation Resistance: The Way of </a:t>
            </a:r>
            <a:r>
              <a:rPr lang="en-US" sz="600" b="1" i="1" u="sng" dirty="0" err="1"/>
              <a:t>Deinococcus</a:t>
            </a:r>
            <a:r>
              <a:rPr lang="en-US" sz="600" b="1" i="1" u="sng" dirty="0"/>
              <a:t> </a:t>
            </a:r>
            <a:r>
              <a:rPr lang="en-US" sz="600" b="1" i="1" u="sng" dirty="0" err="1" smtClean="0"/>
              <a:t>radiodurans</a:t>
            </a:r>
            <a:r>
              <a:rPr lang="en-US" sz="600" b="1" i="1" dirty="0" smtClean="0"/>
              <a:t>”</a:t>
            </a:r>
            <a:endParaRPr lang="en-US" sz="600" dirty="0" smtClean="0"/>
          </a:p>
          <a:p>
            <a:r>
              <a:rPr lang="en-US" sz="600" dirty="0">
                <a:hlinkClick r:id="rId7"/>
              </a:rPr>
              <a:t>https://</a:t>
            </a:r>
            <a:r>
              <a:rPr lang="en-US" sz="600" dirty="0" smtClean="0">
                <a:hlinkClick r:id="rId7"/>
              </a:rPr>
              <a:t>core.ac.uk/download/pdf/31019036.pdf</a:t>
            </a:r>
            <a:endParaRPr lang="en-US" sz="600" dirty="0" smtClean="0"/>
          </a:p>
          <a:p>
            <a:r>
              <a:rPr lang="fr-CH" sz="600" b="1" dirty="0" smtClean="0"/>
              <a:t>Paper</a:t>
            </a:r>
            <a:r>
              <a:rPr lang="fr-CH" sz="600" dirty="0" smtClean="0"/>
              <a:t>: </a:t>
            </a:r>
            <a:r>
              <a:rPr lang="en-US" sz="600" b="1" i="1" u="sng" dirty="0" smtClean="0"/>
              <a:t>”Adaptation </a:t>
            </a:r>
            <a:r>
              <a:rPr lang="en-US" sz="600" b="1" i="1" u="sng" dirty="0"/>
              <a:t>of an Antarctic lichen to Martian niche conditions can occur within 34 days </a:t>
            </a:r>
            <a:r>
              <a:rPr lang="en-US" sz="600" b="1" i="1" u="sng" dirty="0" smtClean="0"/>
              <a:t>“</a:t>
            </a:r>
          </a:p>
          <a:p>
            <a:endParaRPr lang="fr-CH" sz="600" dirty="0"/>
          </a:p>
          <a:p>
            <a:endParaRPr lang="fr-CH" sz="600" dirty="0" smtClean="0"/>
          </a:p>
          <a:p>
            <a:r>
              <a:rPr lang="fr-CH" sz="600" b="1" i="1" u="sng" dirty="0" err="1" smtClean="0"/>
              <a:t>References</a:t>
            </a:r>
            <a:r>
              <a:rPr lang="fr-CH" sz="600" b="1" i="1" u="sng" dirty="0" smtClean="0"/>
              <a:t>:</a:t>
            </a:r>
          </a:p>
          <a:p>
            <a:r>
              <a:rPr lang="en-US" sz="600" dirty="0">
                <a:hlinkClick r:id="rId8"/>
              </a:rPr>
              <a:t>https://www.asdigitalnews.com/l/%C2%BFpuede-esta-bacteria-terraformar-marte</a:t>
            </a:r>
            <a:r>
              <a:rPr lang="en-US" sz="600" dirty="0" smtClean="0">
                <a:hlinkClick r:id="rId8"/>
              </a:rPr>
              <a:t>/</a:t>
            </a:r>
            <a:endParaRPr lang="en-US" sz="600" dirty="0" smtClean="0"/>
          </a:p>
          <a:p>
            <a:r>
              <a:rPr lang="fr-FR" sz="600" u="sng" dirty="0">
                <a:hlinkClick r:id="rId9"/>
              </a:rPr>
              <a:t>https://astrobiology.nasa.gov/news/microbes-could-survive-thin-air-of-mars/</a:t>
            </a:r>
            <a:r>
              <a:rPr lang="fr-FR" sz="600" dirty="0"/>
              <a:t> </a:t>
            </a:r>
            <a:endParaRPr lang="en-US" sz="600" dirty="0"/>
          </a:p>
          <a:p>
            <a:r>
              <a:rPr lang="fr-FR" sz="600" u="sng" dirty="0">
                <a:hlinkClick r:id="rId10"/>
              </a:rPr>
              <a:t>http://</a:t>
            </a:r>
            <a:r>
              <a:rPr lang="fr-FR" sz="600" u="sng" dirty="0" smtClean="0">
                <a:hlinkClick r:id="rId10"/>
              </a:rPr>
              <a:t>www.astronomy.com/news/2006/10/could-microbes-survive-on-mars</a:t>
            </a:r>
            <a:endParaRPr lang="en-US" sz="600" dirty="0"/>
          </a:p>
          <a:p>
            <a:r>
              <a:rPr lang="fr-FR" sz="600" u="sng" dirty="0">
                <a:hlinkClick r:id="rId11"/>
              </a:rPr>
              <a:t>http://www.bbc.com/earth/story/20151221-the-microbes-so-extreme-they-might-survive-on-mars</a:t>
            </a:r>
            <a:r>
              <a:rPr lang="fr-FR" sz="600" dirty="0"/>
              <a:t>  </a:t>
            </a:r>
            <a:endParaRPr lang="en-US" sz="600" dirty="0"/>
          </a:p>
          <a:p>
            <a:r>
              <a:rPr lang="fr-FR" sz="600" u="sng" dirty="0">
                <a:hlinkClick r:id="rId12"/>
              </a:rPr>
              <a:t>https://planetsave.com/2012/06/09/microbes-capable-of-surviving-on-mars-found</a:t>
            </a:r>
            <a:r>
              <a:rPr lang="fr-FR" sz="600" u="sng" dirty="0" smtClean="0">
                <a:hlinkClick r:id="rId12"/>
              </a:rPr>
              <a:t>/</a:t>
            </a:r>
            <a:r>
              <a:rPr lang="fr-FR" sz="600" dirty="0"/>
              <a:t> </a:t>
            </a:r>
            <a:endParaRPr lang="en-US" sz="600" dirty="0"/>
          </a:p>
          <a:p>
            <a:r>
              <a:rPr lang="fr-FR" sz="600" u="sng" dirty="0">
                <a:hlinkClick r:id="rId13"/>
              </a:rPr>
              <a:t>https://www.universetoday.com/137820/life-mars-can-survive-millions-years-even-right-near-surface</a:t>
            </a:r>
            <a:r>
              <a:rPr lang="fr-FR" sz="600" u="sng" dirty="0" smtClean="0">
                <a:hlinkClick r:id="rId13"/>
              </a:rPr>
              <a:t>/</a:t>
            </a:r>
            <a:endParaRPr lang="en-US" sz="600" dirty="0"/>
          </a:p>
          <a:p>
            <a:r>
              <a:rPr lang="fr-FR" sz="600" u="sng" dirty="0">
                <a:hlinkClick r:id="rId14"/>
              </a:rPr>
              <a:t>https://www.cambridge.org/core/journals/international-journal-of-astrobiology/article/bacterial-growth-tolerance-to-concentrations-of-chlorate-and-perchlorate-salts-relevant-to-mars/35D9C3011983169B61A084C931FD4D2D</a:t>
            </a:r>
            <a:r>
              <a:rPr lang="fr-FR" sz="600" dirty="0"/>
              <a:t>  </a:t>
            </a:r>
            <a:endParaRPr lang="fr-FR" sz="600" dirty="0" smtClean="0"/>
          </a:p>
          <a:p>
            <a:r>
              <a:rPr lang="fr-FR" sz="600" u="sng" dirty="0">
                <a:hlinkClick r:id="rId15"/>
              </a:rPr>
              <a:t>http://www.bbc.com/earth/story/20150313-the-toughest-animals-on-earth</a:t>
            </a:r>
            <a:r>
              <a:rPr lang="fr-FR" sz="600" dirty="0"/>
              <a:t>  </a:t>
            </a:r>
            <a:endParaRPr lang="en-US" sz="600" dirty="0"/>
          </a:p>
          <a:p>
            <a:r>
              <a:rPr lang="fr-FR" sz="600" u="sng" dirty="0" smtClean="0">
                <a:hlinkClick r:id="rId16"/>
              </a:rPr>
              <a:t>https</a:t>
            </a:r>
            <a:r>
              <a:rPr lang="fr-FR" sz="600" u="sng" dirty="0">
                <a:hlinkClick r:id="rId16"/>
              </a:rPr>
              <a:t>://www.scientificamerican.com/article/bacteria-discovered-spacecraft-clean-rooms/</a:t>
            </a:r>
            <a:endParaRPr lang="en-US" sz="600" dirty="0"/>
          </a:p>
          <a:p>
            <a:r>
              <a:rPr lang="fr-FR" sz="600" u="sng" dirty="0" smtClean="0">
                <a:hlinkClick r:id="rId17"/>
              </a:rPr>
              <a:t>https</a:t>
            </a:r>
            <a:r>
              <a:rPr lang="fr-FR" sz="600" u="sng" dirty="0">
                <a:hlinkClick r:id="rId17"/>
              </a:rPr>
              <a:t>://www.nasa.gov/mission_pages/station/research/experiments/92.html</a:t>
            </a:r>
            <a:r>
              <a:rPr lang="fr-FR" sz="600" dirty="0"/>
              <a:t> </a:t>
            </a:r>
            <a:endParaRPr lang="en-US" sz="600" dirty="0"/>
          </a:p>
          <a:p>
            <a:r>
              <a:rPr lang="fr-FR" sz="600" dirty="0" smtClean="0">
                <a:hlinkClick r:id="rId18"/>
              </a:rPr>
              <a:t>https</a:t>
            </a:r>
            <a:r>
              <a:rPr lang="fr-FR" sz="600" dirty="0">
                <a:hlinkClick r:id="rId18"/>
              </a:rPr>
              <a:t>://</a:t>
            </a:r>
            <a:r>
              <a:rPr lang="fr-FR" sz="600" dirty="0" smtClean="0">
                <a:hlinkClick r:id="rId18"/>
              </a:rPr>
              <a:t>www.digitaltrends.com/cool-tech/bacteria-help-terraform-mars/</a:t>
            </a:r>
            <a:endParaRPr lang="fr-FR" sz="600" dirty="0" smtClean="0"/>
          </a:p>
          <a:p>
            <a:r>
              <a:rPr lang="fr-FR" sz="600" dirty="0" smtClean="0">
                <a:hlinkClick r:id="rId19"/>
              </a:rPr>
              <a:t>https</a:t>
            </a:r>
            <a:r>
              <a:rPr lang="fr-FR" sz="600" dirty="0">
                <a:hlinkClick r:id="rId19"/>
              </a:rPr>
              <a:t>://www.popularmechanics.com/space/moon-mars/a15410/terraform-mars-with-microbes</a:t>
            </a:r>
            <a:r>
              <a:rPr lang="fr-FR" sz="600" dirty="0" smtClean="0">
                <a:hlinkClick r:id="rId19"/>
              </a:rPr>
              <a:t>/</a:t>
            </a:r>
            <a:endParaRPr lang="fr-FR" sz="600" dirty="0" smtClean="0"/>
          </a:p>
          <a:p>
            <a:endParaRPr lang="en-US" sz="600" dirty="0"/>
          </a:p>
          <a:p>
            <a:endParaRPr lang="en-US" sz="600" dirty="0" smtClean="0"/>
          </a:p>
          <a:p>
            <a:endParaRPr lang="en-US" sz="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256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903AAAE-3EA5-424A-B142-CC51DC1F89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2807</TotalTime>
  <Words>1196</Words>
  <Application>Microsoft Macintosh PowerPoint</Application>
  <PresentationFormat>Custom</PresentationFormat>
  <Paragraphs>176</Paragraphs>
  <Slides>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Slice</vt:lpstr>
      <vt:lpstr>Astronaut micro-organisms</vt:lpstr>
      <vt:lpstr>Life conditions on the «red planet»</vt:lpstr>
      <vt:lpstr>PowerPoint Presentation</vt:lpstr>
      <vt:lpstr>PowerPoint Presentation</vt:lpstr>
      <vt:lpstr>Methanogens – ... Or martians 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Astronaut micro-organisms</dc:title>
  <dc:creator>Dorian Popovic</dc:creator>
  <cp:lastModifiedBy>John McKinney</cp:lastModifiedBy>
  <cp:revision>136</cp:revision>
  <dcterms:created xsi:type="dcterms:W3CDTF">2018-12-12T15:59:32Z</dcterms:created>
  <dcterms:modified xsi:type="dcterms:W3CDTF">2018-12-17T05:37:29Z</dcterms:modified>
</cp:coreProperties>
</file>